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4"/>
    <p:sldMasterId id="2147483650" r:id="rId5"/>
    <p:sldMasterId id="2147483719" r:id="rId6"/>
    <p:sldMasterId id="2147483702" r:id="rId7"/>
    <p:sldMasterId id="2147483704" r:id="rId8"/>
  </p:sldMasterIdLst>
  <p:notesMasterIdLst>
    <p:notesMasterId r:id="rId36"/>
  </p:notesMasterIdLst>
  <p:sldIdLst>
    <p:sldId id="256" r:id="rId9"/>
    <p:sldId id="447" r:id="rId10"/>
    <p:sldId id="446" r:id="rId11"/>
    <p:sldId id="457" r:id="rId12"/>
    <p:sldId id="455" r:id="rId13"/>
    <p:sldId id="448" r:id="rId14"/>
    <p:sldId id="420" r:id="rId15"/>
    <p:sldId id="421" r:id="rId16"/>
    <p:sldId id="419" r:id="rId17"/>
    <p:sldId id="341" r:id="rId18"/>
    <p:sldId id="390" r:id="rId19"/>
    <p:sldId id="459" r:id="rId20"/>
    <p:sldId id="339" r:id="rId21"/>
    <p:sldId id="337" r:id="rId22"/>
    <p:sldId id="433" r:id="rId23"/>
    <p:sldId id="434" r:id="rId24"/>
    <p:sldId id="413" r:id="rId25"/>
    <p:sldId id="380" r:id="rId26"/>
    <p:sldId id="442" r:id="rId27"/>
    <p:sldId id="460" r:id="rId28"/>
    <p:sldId id="440" r:id="rId29"/>
    <p:sldId id="461" r:id="rId30"/>
    <p:sldId id="432" r:id="rId31"/>
    <p:sldId id="422" r:id="rId32"/>
    <p:sldId id="429" r:id="rId33"/>
    <p:sldId id="310" r:id="rId34"/>
    <p:sldId id="462" r:id="rId35"/>
  </p:sldIdLst>
  <p:sldSz cx="12192000" cy="6858000"/>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extLst>
      <p:ext uri="{19B8F6BF-5375-455C-9EA6-DF929625EA0E}">
        <p15:presenceInfo xmlns:p15="http://schemas.microsoft.com/office/powerpoint/2012/main" userId="3ce8dd4a77e46e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051" autoAdjust="0"/>
    <p:restoredTop sz="77351"/>
  </p:normalViewPr>
  <p:slideViewPr>
    <p:cSldViewPr>
      <p:cViewPr varScale="1">
        <p:scale>
          <a:sx n="89" d="100"/>
          <a:sy n="89" d="100"/>
        </p:scale>
        <p:origin x="6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381000" y="685800"/>
            <a:ext cx="6096000" cy="3429000"/>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Our new scheme has come about because back in July 2021, the government released a paper called ‘The Reading Framework’.  Within this document it set out core principles for teaching children to read in EYFS and Year 1 and for older children who hadn’t yet mastered the foundations. It states that every child will be able to read proficiently whilst developing a genuine love of reading. As a school, we chose to follow a new </a:t>
            </a:r>
            <a:r>
              <a:rPr lang="en-GB" sz="1400" b="1"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Systematic Synthetic Programme</a:t>
            </a:r>
            <a:r>
              <a:rPr lang="en-GB"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 (SSP) as fidelity to one scheme runs heavily throughout this document. </a:t>
            </a:r>
            <a:endParaRPr lang="en-US" altLang="en-US" sz="1400" dirty="0">
              <a:latin typeface="Sassoon Infant Rg" panose="02000503030000020003"/>
            </a:endParaRPr>
          </a:p>
        </p:txBody>
      </p:sp>
    </p:spTree>
    <p:extLst>
      <p:ext uri="{BB962C8B-B14F-4D97-AF65-F5344CB8AC3E}">
        <p14:creationId xmlns:p14="http://schemas.microsoft.com/office/powerpoint/2010/main" val="149861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As we have leant over the last few months Little </a:t>
            </a:r>
            <a:r>
              <a:rPr lang="en-GB" sz="1400" kern="1200" dirty="0" err="1"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Wandle</a:t>
            </a:r>
            <a:r>
              <a:rPr lang="en-GB"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 love a quote so we thought we would start with one. Here it is ‘</a:t>
            </a:r>
            <a:r>
              <a:rPr lang="en-US"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A love of reading is the biggest indicator of future academic success.’ Here at </a:t>
            </a:r>
            <a:r>
              <a:rPr lang="en-US" sz="1400" kern="1200" dirty="0" err="1"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Malmesbury</a:t>
            </a:r>
            <a:r>
              <a:rPr lang="en-US"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rPr>
              <a:t> C of E Primary school we want to create a long love of reading. </a:t>
            </a:r>
            <a:endParaRPr lang="en-GB" sz="1400" kern="1200" dirty="0" smtClean="0">
              <a:solidFill>
                <a:srgbClr val="000000"/>
              </a:solidFill>
              <a:effectLst/>
              <a:latin typeface="Sassoon Infant Rg" panose="02000503030000020003"/>
              <a:ea typeface="Calibri" panose="020F0502020204030204" pitchFamily="34" charset="0"/>
              <a:cs typeface="Calibri" panose="020F0502020204030204" pitchFamily="34" charset="0"/>
              <a:sym typeface="Calibri" panose="020F0502020204030204" pitchFamily="34" charset="0"/>
            </a:endParaRPr>
          </a:p>
          <a:p>
            <a:endParaRPr lang="en-GB" dirty="0"/>
          </a:p>
        </p:txBody>
      </p:sp>
    </p:spTree>
    <p:extLst>
      <p:ext uri="{BB962C8B-B14F-4D97-AF65-F5344CB8AC3E}">
        <p14:creationId xmlns:p14="http://schemas.microsoft.com/office/powerpoint/2010/main" val="376215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We just want you to pause for a second and think about how many times you have already read today. </a:t>
            </a:r>
            <a:r>
              <a:rPr lang="en-US" sz="1400" kern="1200" baseline="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a:t>
            </a:r>
          </a:p>
          <a:p>
            <a:endParaRPr lang="en-US" sz="1400" kern="1200" baseline="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As you can see reading really is a vital skill and we use it all the time, it is fundamental.  </a:t>
            </a:r>
          </a:p>
          <a:p>
            <a:endPar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Which is why at </a:t>
            </a:r>
            <a:r>
              <a:rPr lang="en-US" sz="1400" kern="1200" dirty="0" err="1"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Malmesbury</a:t>
            </a:r>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Primary School we have invested huge amounts of money and time to ensure we get this right. We have invested in brand new books which you are seeing brought home on a Friday and consistent resources in each</a:t>
            </a:r>
            <a:r>
              <a:rPr lang="en-US" sz="1400" kern="1200" baseline="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classroom and</a:t>
            </a:r>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what you don’t see, time, our first TD day this year was all devoted to training for everyone in the school for this scheme.</a:t>
            </a:r>
            <a:endParaRPr lang="en-GB" sz="1400" kern="1200" dirty="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955984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6393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16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Our school has chosen Little </a:t>
            </a:r>
            <a:r>
              <a:rPr lang="en-GB" sz="1600" kern="1200" dirty="0" err="1"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Wandle</a:t>
            </a:r>
            <a:r>
              <a:rPr lang="en-GB" sz="16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Letters and Sounds Revised as our systematic, synthetic phonics (SSP) programme to teach early reading and spelling. </a:t>
            </a:r>
          </a:p>
          <a:p>
            <a:endParaRPr lang="en-GB" dirty="0"/>
          </a:p>
        </p:txBody>
      </p:sp>
    </p:spTree>
    <p:extLst>
      <p:ext uri="{BB962C8B-B14F-4D97-AF65-F5344CB8AC3E}">
        <p14:creationId xmlns:p14="http://schemas.microsoft.com/office/powerpoint/2010/main" val="232220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So what is Phonics? Phonics is </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making connections between the sounds of our spoken words and the letters that are used to represent/written down. </a:t>
            </a:r>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It sounds complicated but it really isn’t!</a:t>
            </a:r>
            <a:endParaRPr lang="en-GB" sz="1400" kern="1200" dirty="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395797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Some children learn to blend really quickly, and others take a little longer. If your child is finding it difficult, ask your child’s teacher for ways to help at home – playing blending games at home is so helpful! If your child is taking a little longer their class teacher will identify this and start keep up sessions to help keep them on track. </a:t>
            </a:r>
            <a:endParaRPr lang="en-GB" sz="14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r>
              <a:rPr lang="en-US" sz="1400" dirty="0"/>
              <a:t/>
            </a:r>
            <a:br>
              <a:rPr lang="en-US" sz="1400" dirty="0"/>
            </a:br>
            <a:r>
              <a:rPr lang="en-US" sz="1400" dirty="0" smtClean="0"/>
              <a:t>Click</a:t>
            </a:r>
            <a:r>
              <a:rPr lang="en-US" sz="1400" baseline="0" dirty="0" smtClean="0"/>
              <a:t> on the link and watch the video ‘Blending to read words. </a:t>
            </a:r>
            <a:r>
              <a:rPr lang="en-US" sz="1400" dirty="0" smtClean="0"/>
              <a:t>https</a:t>
            </a:r>
            <a:r>
              <a:rPr lang="en-US" sz="1400" dirty="0"/>
              <a:t>://www.littlewandlelettersandsounds.org.uk/resources/for-parents/</a:t>
            </a:r>
          </a:p>
          <a:p>
            <a:endParaRPr lang="en-US" dirty="0"/>
          </a:p>
        </p:txBody>
      </p:sp>
    </p:spTree>
    <p:extLst>
      <p:ext uri="{BB962C8B-B14F-4D97-AF65-F5344CB8AC3E}">
        <p14:creationId xmlns:p14="http://schemas.microsoft.com/office/powerpoint/2010/main" val="3531044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Phoneme -</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The smallest unit of sound that can be identified in words. We sometimes simply call this a ‘sound’, although it is helpful for children to use the term ‘phoneme’ from the beginning of our programme. </a:t>
            </a:r>
          </a:p>
          <a:p>
            <a:r>
              <a:rPr lang="en-US"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Grapheme- </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A letter or group of letters used to represent a particular phoneme when writing. With children, we sometimes call this ‘a sound written down’, although, as with ‘phoneme’, it is helpful for children to learn to use the correct term from the beginning. The way graphemes are used to represent phonemes in our written language is known as the ‘alphabetic code’. </a:t>
            </a:r>
          </a:p>
          <a:p>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Digraph-</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A grapheme using two letters to represent one phoneme. With children, we frequently reinforce it with the mantra ‘two letters, one sound’. At the appropriate stage, it is useful for children to learn to use the term and to understand what it means. For example s and h make a the ‘</a:t>
            </a:r>
            <a:r>
              <a:rPr lang="en-GB" sz="1400" kern="1200" dirty="0" err="1"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sh</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phoneme. </a:t>
            </a:r>
          </a:p>
          <a:p>
            <a:r>
              <a:rPr lang="en-GB" sz="1400" b="1" kern="1200" dirty="0" err="1"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Trigraph</a:t>
            </a:r>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A grapheme using three letters to represent one phoneme. With children, we frequently reinforce it with the mantra ‘three letters, one sound’. At the appropriate stage, it is useful for children to learn to use the term and to understand what it means. </a:t>
            </a:r>
          </a:p>
          <a:p>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Split vowel digraph</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 A digraph representing a vowel sound where the two letters are split by an intervening consonant (for example, ‘</a:t>
            </a:r>
            <a:r>
              <a:rPr lang="en-GB" sz="1400" kern="1200" dirty="0" err="1"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a_e</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in ‘take’). Despite having a consonant in between them, the two letters involved (here ‘a’ and ‘e’) still count as one digraph, making one sound. The vowel sound is pronounced at the position of the first of the two letters of the digraph (that is, in the middle of ‘take’). At early learning stages, a split digraph is often highlighted with a short line joining the two halves of the digraph above the intervening consonant.</a:t>
            </a:r>
            <a:r>
              <a:rPr lang="en-GB" sz="1400" kern="1200" baseline="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a:t>
            </a:r>
          </a:p>
          <a:p>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Blend- </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To combine individual phonemes into a whole word, working all the way through from left to right. Once the GPCs involved have been learned, blending is the key process involved in reading words effectively. It is a skill that needs extensive practice. Practice in oral blending is very helpful, both before and during the process of learning to read. It is important to understand that blending sounds into a word is not simply a matter of saying them more quickly, nor of mixing them together like paint. Phonemes need to be joined into one continuous stream of sound to make a spoken word. Extensive practice, following teacher modelling, is the key. </a:t>
            </a:r>
          </a:p>
          <a:p>
            <a:r>
              <a:rPr lang="en-GB" sz="14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Segment</a:t>
            </a:r>
            <a:r>
              <a:rPr lang="en-GB"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 To identify each of the individual phonemes in a word, working all the way through from left to right. This is an important first stage of writing (spelling) a word but needs to be practised orally first. Counting the phonemes is often helpful in reinforcing this process. </a:t>
            </a:r>
          </a:p>
          <a:p>
            <a:endParaRPr lang="en-US" dirty="0"/>
          </a:p>
        </p:txBody>
      </p:sp>
    </p:spTree>
    <p:extLst>
      <p:ext uri="{BB962C8B-B14F-4D97-AF65-F5344CB8AC3E}">
        <p14:creationId xmlns:p14="http://schemas.microsoft.com/office/powerpoint/2010/main" val="985361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We usually teach four new sounds a week and have a review lesson on a Friday. You will get a list of the sounds that we are learning to have at home. This will help you with formation and pronunciation.  </a:t>
            </a:r>
            <a:endParaRPr lang="en-GB" sz="1400" kern="1200" dirty="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481167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We will work our way through the whole Little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Wandle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Programme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until your child can read fluently. We knew at the end of last year we were introducing LW, so we completed placement quizzes with all the children which showed us gaps. This is because this new scheme goes further than we had to teach previously. So this year, Year</a:t>
            </a:r>
            <a:r>
              <a:rPr lang="en-US"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1 and</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2 went back to consolidating gaps and refreshing the children from</a:t>
            </a:r>
            <a:r>
              <a:rPr lang="en-US"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the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summer holidays. Usually in year 2, we would use the Autumn term to consolidate to ensure confidence in reading and spelling within their writing. This allows for a smoother transition from Year 1 to year 2.  Once we have completed LW, we move onto Year 2 Spelling patterns as set out by the national curriculum. Those who haven’t completed LW with still continue to be supported through ‘Catch Up’ sessions.  </a:t>
            </a:r>
            <a:endParaRPr lang="en-GB"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964539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There are specific resources for the Little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Wandle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Programme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which the children will be very familiar with. Each sound that we teach to begin with has either a mnemonic (like the astronaut that you can see here) or a phrase like boing-boing for ‘oi’. This helps the children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recognise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and remember the graphemes. Every time we teach a new sound, we also read words during the phonics lesson that contain that new sound so that the children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practise</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what they have learned. We then go on to reading a sentence containing some of those words. We have displays in the classroom and on the tables to support the children throughout the day. </a:t>
            </a:r>
            <a:endParaRPr lang="en-GB"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896949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0000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Here is an example of what children will be learning in year 1. Children learn that there are graphemes (the written representation for a sound) that can have different sounds and sounds that can be made with different letters.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dirty="0"/>
          </a:p>
        </p:txBody>
      </p:sp>
    </p:spTree>
    <p:extLst>
      <p:ext uri="{BB962C8B-B14F-4D97-AF65-F5344CB8AC3E}">
        <p14:creationId xmlns:p14="http://schemas.microsoft.com/office/powerpoint/2010/main" val="3328170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On this slide you can see there are many different ways you can write the </a:t>
            </a:r>
            <a:r>
              <a:rPr lang="en-US"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sh</a:t>
            </a:r>
            <a:r>
              <a:rPr lang="en-US"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phoneme. Take a moment to read the words and spot the </a:t>
            </a:r>
            <a:r>
              <a:rPr lang="en-US" sz="1200" kern="1200" baseline="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sh</a:t>
            </a:r>
            <a:r>
              <a:rPr lang="en-US"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phonemes.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dirty="0"/>
          </a:p>
        </p:txBody>
      </p:sp>
    </p:spTree>
    <p:extLst>
      <p:ext uri="{BB962C8B-B14F-4D97-AF65-F5344CB8AC3E}">
        <p14:creationId xmlns:p14="http://schemas.microsoft.com/office/powerpoint/2010/main" val="1232561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smtClean="0"/>
              <a:t>Click</a:t>
            </a:r>
            <a:r>
              <a:rPr lang="en-US" sz="1200" baseline="0" dirty="0" smtClean="0"/>
              <a:t> on the link and watch the video ‘Tricky words.’ </a:t>
            </a:r>
            <a:r>
              <a:rPr lang="en-US" sz="1200" dirty="0" smtClean="0"/>
              <a:t>https://www.littlewandlelettersandsounds.org.uk/resources/for-parents/</a:t>
            </a:r>
          </a:p>
          <a:p>
            <a:endParaRPr lang="en-US" dirty="0"/>
          </a:p>
        </p:txBody>
      </p:sp>
    </p:spTree>
    <p:extLst>
      <p:ext uri="{BB962C8B-B14F-4D97-AF65-F5344CB8AC3E}">
        <p14:creationId xmlns:p14="http://schemas.microsoft.com/office/powerpoint/2010/main" val="84161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On a piece of</a:t>
            </a:r>
            <a:r>
              <a:rPr lang="en-GB"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paper try and do the above with the word zoom. </a:t>
            </a:r>
            <a:endParaRPr lang="en-GB"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4022871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Our children read the same book during the three sessions. The first session we work on decoding (sounding out) the words and looking at vocabulary within the book, the second session, we work on prosody which is reading with expression – making the book sound more interesting with our story-teller voice or our David Attenborough voice – and the third session, we look at comprehension, using different types of questioning, these are known in Year 2 as VIPERS V-vocabulary, I-inference (drawing meaning by what the author has written) P- predicting E- explaining R- retrieval and S- sequencing. We read the books three times at school because we want to develop the fluency. The more they see words the more they begin to read them automatically without having to sound them out. Reading practice takes place on a Wednesday, Thursday and Friday. Books will go home on a Friday and will need to be returned on a Monday. There is a £5 charge for damaged or lost books. Please don’t allow your child to write in the book.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i="1" dirty="0"/>
          </a:p>
        </p:txBody>
      </p:sp>
    </p:spTree>
    <p:extLst>
      <p:ext uri="{BB962C8B-B14F-4D97-AF65-F5344CB8AC3E}">
        <p14:creationId xmlns:p14="http://schemas.microsoft.com/office/powerpoint/2010/main" val="1942653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In reception</a:t>
            </a:r>
            <a:r>
              <a:rPr lang="en-US" sz="1200" kern="1200" baseline="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your child is assessed every six weeks to check progress. Any child who needs extra support has daily keep-up sessions planned for them. Additionally in Year 1 and 2 Teacher judgement will be used alongside assessments. </a:t>
            </a:r>
            <a:endParaRPr lang="en-GB" sz="12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699818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This means that your child should: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Know all the sounds and tricky words in their phonics book well</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Read many of the words by silent blending (blend in your head) – their reading will be automatic</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They might only need to stop and sound out about 5% of the words by the time they bring the book home – but they should be able to do this on their own.</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dirty="0"/>
          </a:p>
        </p:txBody>
      </p:sp>
    </p:spTree>
    <p:extLst>
      <p:ext uri="{BB962C8B-B14F-4D97-AF65-F5344CB8AC3E}">
        <p14:creationId xmlns:p14="http://schemas.microsoft.com/office/powerpoint/2010/main" val="334833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sz="1200" b="0" dirty="0" smtClean="0">
                <a:solidFill>
                  <a:schemeClr val="accent2"/>
                </a:solidFill>
                <a:latin typeface="Calibri"/>
                <a:cs typeface="Calibri"/>
              </a:rPr>
              <a:t>Reading a book and chatting has a positive impact a year later on a child’s ability to…</a:t>
            </a:r>
          </a:p>
          <a:p>
            <a:r>
              <a:rPr lang="en-US" sz="1200" b="0" dirty="0" smtClean="0">
                <a:solidFill>
                  <a:schemeClr val="tx1">
                    <a:lumMod val="95000"/>
                    <a:lumOff val="5000"/>
                  </a:schemeClr>
                </a:solidFill>
                <a:latin typeface="Calibri"/>
                <a:cs typeface="Calibri"/>
              </a:rPr>
              <a:t>understand words and sentences</a:t>
            </a:r>
          </a:p>
          <a:p>
            <a:r>
              <a:rPr lang="en-US" sz="1200" b="0" dirty="0" smtClean="0">
                <a:solidFill>
                  <a:schemeClr val="tx1">
                    <a:lumMod val="95000"/>
                    <a:lumOff val="5000"/>
                  </a:schemeClr>
                </a:solidFill>
                <a:latin typeface="Calibri"/>
                <a:cs typeface="Calibri"/>
              </a:rPr>
              <a:t>use a wide range of vocabulary </a:t>
            </a:r>
            <a:endParaRPr lang="en-US" sz="1200" b="0" dirty="0" smtClean="0">
              <a:solidFill>
                <a:schemeClr val="tx1">
                  <a:lumMod val="95000"/>
                  <a:lumOff val="5000"/>
                </a:schemeClr>
              </a:solidFill>
              <a:latin typeface="Calibri" panose="020F0502020204030204" pitchFamily="34" charset="0"/>
              <a:cs typeface="Calibri" panose="020F0502020204030204" pitchFamily="34" charset="0"/>
            </a:endParaRPr>
          </a:p>
          <a:p>
            <a:r>
              <a:rPr lang="en-US" sz="1200" b="0" dirty="0" smtClean="0">
                <a:solidFill>
                  <a:schemeClr val="tx1">
                    <a:lumMod val="95000"/>
                    <a:lumOff val="5000"/>
                  </a:schemeClr>
                </a:solidFill>
                <a:latin typeface="Calibri"/>
                <a:cs typeface="Calibri"/>
              </a:rPr>
              <a:t>develop listening comprehension skills.</a:t>
            </a:r>
            <a:endParaRPr lang="en-US" sz="1200" b="0" dirty="0">
              <a:solidFill>
                <a:schemeClr val="tx1">
                  <a:lumMod val="95000"/>
                  <a:lumOff val="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9180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As well as the ‘’Reading Practice’ book that your child will bring home they will also bring home a book for sharing with you. This book is SO important. This is how we are going to give them the WILL to read. Please read with your child as often as you can – at least once a day if possible. Library is once a week and on a Thursday.</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Your child should be able to read their book without your help.</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If they can’t read a word read it to them.</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Talk about the book and celebrate their success.</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dirty="0"/>
          </a:p>
        </p:txBody>
      </p:sp>
    </p:spTree>
    <p:extLst>
      <p:ext uri="{BB962C8B-B14F-4D97-AF65-F5344CB8AC3E}">
        <p14:creationId xmlns:p14="http://schemas.microsoft.com/office/powerpoint/2010/main" val="3340594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latin typeface="Sassoon Infant Rg"/>
              </a:rPr>
              <a:t>It is really important that you pronounce the sounds correctly at home if you are supporting your child. These videos are on the website for you to refer to and if you are unsure, please ask your child’s teacher.</a:t>
            </a:r>
          </a:p>
          <a:p>
            <a:endParaRPr lang="en-US" dirty="0">
              <a:latin typeface="Sassoon Infant Rg"/>
            </a:endParaRPr>
          </a:p>
          <a:p>
            <a:r>
              <a:rPr lang="en-US" dirty="0" smtClean="0">
                <a:latin typeface="Sassoon Infant Rg"/>
              </a:rPr>
              <a:t>Please</a:t>
            </a:r>
            <a:r>
              <a:rPr lang="en-US" baseline="0" dirty="0" smtClean="0">
                <a:latin typeface="Sassoon Infant Rg"/>
              </a:rPr>
              <a:t> go to the following link to hear the correct pronunciation. </a:t>
            </a:r>
            <a:r>
              <a:rPr lang="en-US" dirty="0"/>
              <a:t/>
            </a:r>
            <a:br>
              <a:rPr lang="en-US" dirty="0"/>
            </a:br>
            <a:r>
              <a:rPr lang="en-US" dirty="0"/>
              <a:t/>
            </a:r>
            <a:br>
              <a:rPr lang="en-US" dirty="0"/>
            </a:br>
            <a:r>
              <a:rPr lang="en-US" dirty="0"/>
              <a:t>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1391058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The shared book is for YOU to read:</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Make the story sound as exciting as you can by changing your voice.</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Talk with your child as much as you can:</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Introduce new and exciting language</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Encourage your child to use new vocabulary</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Make up sentences together</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Find different words to use</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pPr lvl="0"/>
            <a:r>
              <a:rPr lang="en-US"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rPr>
              <a:t>Describe things you see.</a:t>
            </a:r>
            <a:endParaRPr lang="en-GB" sz="1200" kern="1200" dirty="0" smtClean="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a:p>
            <a:endParaRPr lang="en-GB" sz="1200" kern="1200" dirty="0">
              <a:solidFill>
                <a:srgbClr val="000000"/>
              </a:solidFill>
              <a:effectLst/>
              <a:latin typeface="Sassoon Infant Rg"/>
              <a:ea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49333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So as we said at the beginning Little </a:t>
            </a:r>
            <a:r>
              <a:rPr lang="en-GB" sz="1200" kern="1200" dirty="0" err="1"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Wandle</a:t>
            </a:r>
            <a:r>
              <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love a quote so here’s one to end. ‘</a:t>
            </a:r>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One of the greatest gifts adults can give is to read to children’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r>
              <a:rPr lang="en-US"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Carl Sagan. </a:t>
            </a:r>
            <a:endParaRPr lang="en-GB" sz="1200" kern="1200" dirty="0" smtClean="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en-US" dirty="0"/>
          </a:p>
        </p:txBody>
      </p:sp>
    </p:spTree>
    <p:extLst>
      <p:ext uri="{BB962C8B-B14F-4D97-AF65-F5344CB8AC3E}">
        <p14:creationId xmlns:p14="http://schemas.microsoft.com/office/powerpoint/2010/main" val="3246531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val="780691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BE2B6B3-B4D6-0C48-A6F3-7C7BA60DB1FF}"/>
              </a:ext>
            </a:extLst>
          </p:cNvPr>
          <p:cNvSpPr>
            <a:spLocks noGrp="1"/>
          </p:cNvSpPr>
          <p:nvPr>
            <p:ph type="sldNum" sz="quarter" idx="10"/>
          </p:nvPr>
        </p:nvSpPr>
        <p:spPr>
          <a:ln/>
        </p:spPr>
        <p:txBody>
          <a:bodyPr/>
          <a:lstStyle>
            <a:lvl1pPr>
              <a:defRPr/>
            </a:lvl1pPr>
          </a:lstStyle>
          <a:p>
            <a:fld id="{63E536B8-4A1E-B343-AF8C-FF757BA96125}" type="slidenum">
              <a:rPr lang="en-US" altLang="en-US"/>
              <a:pPr/>
              <a:t>‹#›</a:t>
            </a:fld>
            <a:endParaRPr lang="en-US" altLang="en-US"/>
          </a:p>
        </p:txBody>
      </p:sp>
    </p:spTree>
    <p:extLst>
      <p:ext uri="{BB962C8B-B14F-4D97-AF65-F5344CB8AC3E}">
        <p14:creationId xmlns:p14="http://schemas.microsoft.com/office/powerpoint/2010/main" val="499074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11908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FE484-FEE0-2449-9EE7-ED6769BE7175}"/>
              </a:ext>
            </a:extLst>
          </p:cNvPr>
          <p:cNvSpPr>
            <a:spLocks noGrp="1"/>
          </p:cNvSpPr>
          <p:nvPr>
            <p:ph type="sldNum" sz="quarter" idx="2"/>
          </p:nvPr>
        </p:nvSpPr>
        <p:spPr bwMode="auto">
          <a:xfrm>
            <a:off x="11088688" y="6403975"/>
            <a:ext cx="265112" cy="268288"/>
          </a:xfrm>
          <a:prstGeom prst="rect">
            <a:avLst/>
          </a:prstGeom>
          <a:noFill/>
          <a:ln>
            <a:noFill/>
          </a:ln>
          <a:effectLst/>
        </p:spPr>
        <p:txBody>
          <a:bodyPr vert="horz" wrap="none" lIns="45718" tIns="45718" rIns="45718" bIns="45718" numCol="1" anchor="ctr" anchorCtr="0" compatLnSpc="1">
            <a:prstTxWarp prst="textNoShape">
              <a:avLst/>
            </a:prstTxWarp>
          </a:bodyPr>
          <a:lstStyle>
            <a:lvl1pPr algn="r" eaLnBrk="1">
              <a:defRPr sz="1200">
                <a:solidFill>
                  <a:srgbClr val="888888"/>
                </a:solidFill>
              </a:defRPr>
            </a:lvl1pPr>
          </a:lstStyle>
          <a:p>
            <a:fld id="{78C86882-5437-3747-9A87-8CEFECD49F12}" type="slidenum">
              <a:rPr lang="en-US" altLang="en-US"/>
              <a:pPr/>
              <a:t>‹#›</a:t>
            </a:fld>
            <a:endParaRPr lang="en-US" altLang="en-US"/>
          </a:p>
        </p:txBody>
      </p:sp>
      <p:pic>
        <p:nvPicPr>
          <p:cNvPr id="1027" name="Picture 3">
            <a:extLst>
              <a:ext uri="{FF2B5EF4-FFF2-40B4-BE49-F238E27FC236}">
                <a16:creationId xmlns:a16="http://schemas.microsoft.com/office/drawing/2014/main" id="{A135BC1E-1C1B-374E-A928-22464112F59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Lst>
  <p:txStyles>
    <p:titleStyle>
      <a:lvl1pPr algn="l" rtl="0" eaLnBrk="0" fontAlgn="base" hangingPunct="0">
        <a:lnSpc>
          <a:spcPct val="90000"/>
        </a:lnSpc>
        <a:spcBef>
          <a:spcPct val="0"/>
        </a:spcBef>
        <a:spcAft>
          <a:spcPct val="0"/>
        </a:spcAft>
        <a:defRPr sz="44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5pPr>
      <a:lvl6pPr marL="4572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6pPr>
      <a:lvl7pPr marL="9144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7pPr>
      <a:lvl8pPr marL="13716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8pPr>
      <a:lvl9pPr marL="18288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9pPr>
    </p:titleStyle>
    <p:bodyStyle>
      <a:lvl1pPr algn="l" rtl="0" eaLnBrk="0" fontAlgn="base" hangingPunct="0">
        <a:lnSpc>
          <a:spcPct val="90000"/>
        </a:lnSpc>
        <a:spcBef>
          <a:spcPts val="1000"/>
        </a:spcBef>
        <a:spcAft>
          <a:spcPct val="0"/>
        </a:spcAft>
        <a:buSzPct val="100000"/>
        <a:defRPr sz="2800" b="1" kern="1200">
          <a:solidFill>
            <a:schemeClr val="bg1"/>
          </a:solidFill>
          <a:latin typeface="Gotham Narrow Bold" pitchFamily="2" charset="0"/>
          <a:ea typeface="+mn-ea"/>
          <a:cs typeface="+mn-cs"/>
          <a:sym typeface="Calibri" panose="020F0502020204030204" pitchFamily="34" charset="0"/>
        </a:defRPr>
      </a:lvl1pPr>
      <a:lvl2pPr marL="457200" algn="l" rtl="0" eaLnBrk="0" fontAlgn="base" hangingPunct="0">
        <a:lnSpc>
          <a:spcPct val="90000"/>
        </a:lnSpc>
        <a:spcBef>
          <a:spcPts val="1000"/>
        </a:spcBef>
        <a:spcAft>
          <a:spcPct val="0"/>
        </a:spcAft>
        <a:buSzPct val="100000"/>
        <a:defRPr sz="2800" kern="120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panose="020F0502020204030204" pitchFamily="34" charset="0"/>
        </a:defRPr>
      </a:lvl2pPr>
      <a:lvl3pPr marL="9144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3pPr>
      <a:lvl4pPr marL="13716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4pPr>
      <a:lvl5pPr marL="18288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4"/>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 id="214748373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IL5YUCPyC5I?feature=oembed"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3C1KTDag0ZA" TargetMode="Externa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tiff"/><Relationship Id="rId4" Type="http://schemas.openxmlformats.org/officeDocument/2006/relationships/image" Target="../media/image25.tiff"/></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tiff"/><Relationship Id="rId5" Type="http://schemas.openxmlformats.org/officeDocument/2006/relationships/image" Target="../media/image29.tiff"/><Relationship Id="rId4" Type="http://schemas.openxmlformats.org/officeDocument/2006/relationships/image" Target="../media/image28.tiff"/></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tiff"/><Relationship Id="rId7"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tiff"/></Relationships>
</file>

<file path=ppt/slides/_rels/slide2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24.xml.rels><?xml version="1.0" encoding="UTF-8" standalone="yes"?>
<Relationships xmlns="http://schemas.openxmlformats.org/package/2006/relationships"><Relationship Id="rId3" Type="http://schemas.openxmlformats.org/officeDocument/2006/relationships/hyperlink" Target="https://youtu.be/-ZtjFIvA_f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youtu.be/DvOuc7cWXxc" TargetMode="External"/><Relationship Id="rId5" Type="http://schemas.openxmlformats.org/officeDocument/2006/relationships/hyperlink" Target="https://youtu.be/qDu3JAjf-U0" TargetMode="Externa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a:extLst>
              <a:ext uri="{FF2B5EF4-FFF2-40B4-BE49-F238E27FC236}">
                <a16:creationId xmlns:a16="http://schemas.microsoft.com/office/drawing/2014/main" id="{4A9BDAC7-397C-164A-A84F-9A78B8DF9823}"/>
              </a:ext>
            </a:extLst>
          </p:cNvPr>
          <p:cNvSpPr txBox="1">
            <a:spLocks noChangeArrowheads="1"/>
          </p:cNvSpPr>
          <p:nvPr/>
        </p:nvSpPr>
        <p:spPr bwMode="auto">
          <a:xfrm>
            <a:off x="548849" y="5301208"/>
            <a:ext cx="8499479" cy="57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120000"/>
              </a:lnSpc>
            </a:pPr>
            <a:r>
              <a:rPr lang="en-US" sz="2800" b="1" dirty="0">
                <a:solidFill>
                  <a:schemeClr val="bg1"/>
                </a:solidFill>
              </a:rPr>
              <a:t>Parent workshop: </a:t>
            </a:r>
            <a:r>
              <a:rPr lang="en-US" sz="2800" dirty="0">
                <a:solidFill>
                  <a:schemeClr val="bg1"/>
                </a:solidFill>
              </a:rPr>
              <a:t>Phonics and early reading</a:t>
            </a:r>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551384" y="4077072"/>
            <a:ext cx="4320480" cy="128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80000"/>
              </a:lnSpc>
            </a:pPr>
            <a:r>
              <a:rPr lang="en-GB" altLang="en-US" sz="4800" b="1" dirty="0">
                <a:solidFill>
                  <a:schemeClr val="bg1"/>
                </a:solidFill>
              </a:rPr>
              <a:t>Teach reading: change lives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29987A-5DE9-0F4E-8665-7BDCAB35A580}"/>
              </a:ext>
            </a:extLst>
          </p:cNvPr>
          <p:cNvSpPr>
            <a:spLocks noGrp="1"/>
          </p:cNvSpPr>
          <p:nvPr>
            <p:ph type="body" sz="quarter" idx="10"/>
          </p:nvPr>
        </p:nvSpPr>
        <p:spPr/>
        <p:txBody>
          <a:bodyPr vert="horz" lIns="91440" tIns="45720" rIns="91440" bIns="45720" rtlCol="0">
            <a:normAutofit/>
          </a:bodyPr>
          <a:lstStyle/>
          <a:p>
            <a:pPr eaLnBrk="1" hangingPunct="1"/>
            <a:r>
              <a:rPr lang="en-US" sz="4200" dirty="0"/>
              <a:t>A love of reading is the biggest indicator of future academic success.</a:t>
            </a:r>
          </a:p>
          <a:p>
            <a:pPr eaLnBrk="1" hangingPunct="1"/>
            <a:r>
              <a:rPr lang="en-US" sz="1600" dirty="0"/>
              <a:t>OECD (</a:t>
            </a:r>
            <a:r>
              <a:rPr lang="en-GB" sz="1600" b="0" dirty="0"/>
              <a:t>The Organisation for Economic Co-operation and Development)</a:t>
            </a:r>
            <a:endParaRPr lang="en-US" sz="1600" dirty="0"/>
          </a:p>
        </p:txBody>
      </p:sp>
    </p:spTree>
    <p:extLst>
      <p:ext uri="{BB962C8B-B14F-4D97-AF65-F5344CB8AC3E}">
        <p14:creationId xmlns:p14="http://schemas.microsoft.com/office/powerpoint/2010/main" val="67611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1E7C75-6C89-A249-A30C-CE8E70E36D1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3392" y="1916832"/>
            <a:ext cx="3600400" cy="4398659"/>
          </a:xfrm>
          <a:prstGeom prst="roundRect">
            <a:avLst>
              <a:gd name="adj" fmla="val 3335"/>
            </a:avLst>
          </a:prstGeom>
        </p:spPr>
      </p:pic>
      <p:pic>
        <p:nvPicPr>
          <p:cNvPr id="20" name="Picture 19">
            <a:extLst>
              <a:ext uri="{FF2B5EF4-FFF2-40B4-BE49-F238E27FC236}">
                <a16:creationId xmlns:a16="http://schemas.microsoft.com/office/drawing/2014/main" id="{F47BE807-306C-AB4D-9DBF-534B43CD6AC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367808" y="1916832"/>
            <a:ext cx="3600400" cy="4392488"/>
          </a:xfrm>
          <a:prstGeom prst="roundRect">
            <a:avLst>
              <a:gd name="adj" fmla="val 3996"/>
            </a:avLst>
          </a:prstGeom>
        </p:spPr>
      </p:pic>
      <p:pic>
        <p:nvPicPr>
          <p:cNvPr id="22" name="Picture 21">
            <a:extLst>
              <a:ext uri="{FF2B5EF4-FFF2-40B4-BE49-F238E27FC236}">
                <a16:creationId xmlns:a16="http://schemas.microsoft.com/office/drawing/2014/main" id="{9E34C08F-E545-904E-BA43-E68CEBDE484F}"/>
              </a:ext>
            </a:extLst>
          </p:cNvPr>
          <p:cNvPicPr>
            <a:picLocks/>
          </p:cNvPicPr>
          <p:nvPr/>
        </p:nvPicPr>
        <p:blipFill rotWithShape="1">
          <a:blip r:embed="rId5">
            <a:extLst>
              <a:ext uri="{28A0092B-C50C-407E-A947-70E740481C1C}">
                <a14:useLocalDpi xmlns:a14="http://schemas.microsoft.com/office/drawing/2010/main"/>
              </a:ext>
            </a:extLst>
          </a:blip>
          <a:srcRect l="-100" r="-100"/>
          <a:stretch/>
        </p:blipFill>
        <p:spPr>
          <a:xfrm>
            <a:off x="8112224" y="1916832"/>
            <a:ext cx="3607200" cy="2088000"/>
          </a:xfrm>
          <a:prstGeom prst="roundRect">
            <a:avLst>
              <a:gd name="adj" fmla="val 4292"/>
            </a:avLst>
          </a:prstGeom>
        </p:spPr>
      </p:pic>
      <p:pic>
        <p:nvPicPr>
          <p:cNvPr id="24" name="Picture 23">
            <a:extLst>
              <a:ext uri="{FF2B5EF4-FFF2-40B4-BE49-F238E27FC236}">
                <a16:creationId xmlns:a16="http://schemas.microsoft.com/office/drawing/2014/main" id="{AFC6224D-9348-0849-A788-DC9043F0C84E}"/>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112224" y="4204795"/>
            <a:ext cx="3618402" cy="2088465"/>
          </a:xfrm>
          <a:prstGeom prst="roundRect">
            <a:avLst>
              <a:gd name="adj" fmla="val 4293"/>
            </a:avLst>
          </a:prstGeom>
        </p:spPr>
      </p:pic>
      <p:sp>
        <p:nvSpPr>
          <p:cNvPr id="7" name="Title 6">
            <a:extLst>
              <a:ext uri="{FF2B5EF4-FFF2-40B4-BE49-F238E27FC236}">
                <a16:creationId xmlns:a16="http://schemas.microsoft.com/office/drawing/2014/main" id="{A6FA5D5B-84DD-2045-95A0-148DB04A368C}"/>
              </a:ext>
            </a:extLst>
          </p:cNvPr>
          <p:cNvSpPr>
            <a:spLocks noGrp="1"/>
          </p:cNvSpPr>
          <p:nvPr>
            <p:ph type="title"/>
          </p:nvPr>
        </p:nvSpPr>
        <p:spPr>
          <a:xfrm>
            <a:off x="479376" y="332656"/>
            <a:ext cx="7003074" cy="1152128"/>
          </a:xfrm>
        </p:spPr>
        <p:txBody>
          <a:bodyPr/>
          <a:lstStyle/>
          <a:p>
            <a:r>
              <a:rPr lang="en-US" dirty="0"/>
              <a:t>How many times have you already read today?</a:t>
            </a:r>
          </a:p>
        </p:txBody>
      </p:sp>
    </p:spTree>
    <p:extLst>
      <p:ext uri="{BB962C8B-B14F-4D97-AF65-F5344CB8AC3E}">
        <p14:creationId xmlns:p14="http://schemas.microsoft.com/office/powerpoint/2010/main" val="428116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AEEAEB-E0DF-A449-A551-5E1B6661177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2" name="TextBox 1">
            <a:extLst>
              <a:ext uri="{FF2B5EF4-FFF2-40B4-BE49-F238E27FC236}">
                <a16:creationId xmlns:a16="http://schemas.microsoft.com/office/drawing/2014/main" id="{3712E026-EBF9-F244-AF94-27B3DBD213F8}"/>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Phonics</a:t>
            </a:r>
          </a:p>
        </p:txBody>
      </p:sp>
    </p:spTree>
    <p:extLst>
      <p:ext uri="{BB962C8B-B14F-4D97-AF65-F5344CB8AC3E}">
        <p14:creationId xmlns:p14="http://schemas.microsoft.com/office/powerpoint/2010/main" val="24723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t>Our school has chosen </a:t>
            </a:r>
            <a:br>
              <a:rPr lang="en-GB" dirty="0"/>
            </a:br>
            <a:r>
              <a:rPr lang="en-GB" i="1" dirty="0"/>
              <a:t>Little </a:t>
            </a:r>
            <a:r>
              <a:rPr lang="en-GB" i="1" dirty="0" err="1"/>
              <a:t>Wandle</a:t>
            </a:r>
            <a:r>
              <a:rPr lang="en-GB" i="1" dirty="0"/>
              <a:t> Letters and Sounds Revised</a:t>
            </a:r>
            <a:r>
              <a:rPr lang="en-GB" dirty="0"/>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dirty="0"/>
              <a:t>Little </a:t>
            </a:r>
            <a:r>
              <a:rPr lang="en-GB" dirty="0" err="1"/>
              <a:t>Wandle</a:t>
            </a:r>
            <a:r>
              <a:rPr lang="en-GB" dirty="0"/>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gd name="adj" fmla="val 2638"/>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dirty="0"/>
              <a:t>making connections between the sounds of our spoken words and the letters that are used to write them down.</a:t>
            </a:r>
            <a:endParaRPr lang="en-US" sz="4000" dirty="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a:lstStyle/>
          <a:p>
            <a:pPr algn="ctr"/>
            <a:r>
              <a:rPr lang="en-US" sz="4000" b="1" dirty="0">
                <a:solidFill>
                  <a:schemeClr val="accent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dirty="0"/>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29" y="1844824"/>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a:lstStyle/>
          <a:p>
            <a:r>
              <a:rPr lang="en-US" dirty="0"/>
              <a:t>Terminology </a:t>
            </a:r>
          </a:p>
        </p:txBody>
      </p:sp>
      <p:sp>
        <p:nvSpPr>
          <p:cNvPr id="5" name="Rounded Rectangle 4">
            <a:extLst>
              <a:ext uri="{FF2B5EF4-FFF2-40B4-BE49-F238E27FC236}">
                <a16:creationId xmlns:a16="http://schemas.microsoft.com/office/drawing/2014/main" id="{1769BDE3-0AAC-A341-BB8F-73D178BFF921}"/>
              </a:ext>
            </a:extLst>
          </p:cNvPr>
          <p:cNvSpPr/>
          <p:nvPr/>
        </p:nvSpPr>
        <p:spPr>
          <a:xfrm>
            <a:off x="62339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Phoneme</a:t>
            </a:r>
          </a:p>
        </p:txBody>
      </p:sp>
      <p:sp>
        <p:nvSpPr>
          <p:cNvPr id="6" name="Rounded Rectangle 5">
            <a:extLst>
              <a:ext uri="{FF2B5EF4-FFF2-40B4-BE49-F238E27FC236}">
                <a16:creationId xmlns:a16="http://schemas.microsoft.com/office/drawing/2014/main" id="{3120A5B3-E8CF-1645-AE51-E5574FE5F74F}"/>
              </a:ext>
            </a:extLst>
          </p:cNvPr>
          <p:cNvSpPr/>
          <p:nvPr/>
        </p:nvSpPr>
        <p:spPr>
          <a:xfrm>
            <a:off x="6888088" y="2103647"/>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Split vowel digraph </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62339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888088" y="3082550"/>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625082" y="41198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889778" y="4090662"/>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62339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Trigraph</a:t>
            </a:r>
          </a:p>
        </p:txBody>
      </p:sp>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p:txBody>
          <a:bodyPr/>
          <a:lstStyle/>
          <a:p>
            <a:r>
              <a:rPr lang="en-US" dirty="0"/>
              <a:t>Teaching order </a:t>
            </a:r>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6000" y="3078291"/>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767408" y="2060848"/>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600B1-8DEE-7042-8BB5-4711875F22B5}"/>
              </a:ext>
            </a:extLst>
          </p:cNvPr>
          <p:cNvSpPr>
            <a:spLocks noGrp="1"/>
          </p:cNvSpPr>
          <p:nvPr>
            <p:ph type="title"/>
          </p:nvPr>
        </p:nvSpPr>
        <p:spPr/>
        <p:txBody>
          <a:bodyPr/>
          <a:lstStyle/>
          <a:p>
            <a:r>
              <a:rPr lang="en-US" dirty="0"/>
              <a:t>Gradually your child learns the entire alphabetic code:</a:t>
            </a:r>
          </a:p>
        </p:txBody>
      </p:sp>
      <p:pic>
        <p:nvPicPr>
          <p:cNvPr id="8" name="Picture 7">
            <a:extLst>
              <a:ext uri="{FF2B5EF4-FFF2-40B4-BE49-F238E27FC236}">
                <a16:creationId xmlns:a16="http://schemas.microsoft.com/office/drawing/2014/main" id="{4DE1D942-2F2C-2E40-A7C5-F612F9DBAAE5}"/>
              </a:ext>
            </a:extLst>
          </p:cNvPr>
          <p:cNvPicPr>
            <a:picLocks noChangeAspect="1"/>
          </p:cNvPicPr>
          <p:nvPr/>
        </p:nvPicPr>
        <p:blipFill rotWithShape="1">
          <a:blip r:embed="rId3">
            <a:extLst>
              <a:ext uri="{28A0092B-C50C-407E-A947-70E740481C1C}">
                <a14:useLocalDpi xmlns:a14="http://schemas.microsoft.com/office/drawing/2010/main"/>
              </a:ext>
            </a:extLst>
          </a:blip>
          <a:srcRect b="20914"/>
          <a:stretch/>
        </p:blipFill>
        <p:spPr>
          <a:xfrm>
            <a:off x="623392" y="2060848"/>
            <a:ext cx="4850928" cy="5423724"/>
          </a:xfrm>
          <a:prstGeom prst="roundRect">
            <a:avLst>
              <a:gd name="adj" fmla="val 3145"/>
            </a:avLst>
          </a:prstGeom>
          <a:effectLst>
            <a:glow rad="127000">
              <a:schemeClr val="tx1">
                <a:lumMod val="95000"/>
                <a:lumOff val="5000"/>
                <a:alpha val="10000"/>
              </a:schemeClr>
            </a:glow>
          </a:effectLst>
        </p:spPr>
      </p:pic>
      <p:pic>
        <p:nvPicPr>
          <p:cNvPr id="9" name="Picture 8">
            <a:extLst>
              <a:ext uri="{FF2B5EF4-FFF2-40B4-BE49-F238E27FC236}">
                <a16:creationId xmlns:a16="http://schemas.microsoft.com/office/drawing/2014/main" id="{6B1F0601-B503-5F43-8A03-877058285A17}"/>
              </a:ext>
            </a:extLst>
          </p:cNvPr>
          <p:cNvPicPr>
            <a:picLocks noChangeAspect="1"/>
          </p:cNvPicPr>
          <p:nvPr/>
        </p:nvPicPr>
        <p:blipFill rotWithShape="1">
          <a:blip r:embed="rId4">
            <a:extLst>
              <a:ext uri="{28A0092B-C50C-407E-A947-70E740481C1C}">
                <a14:useLocalDpi xmlns:a14="http://schemas.microsoft.com/office/drawing/2010/main"/>
              </a:ext>
            </a:extLst>
          </a:blip>
          <a:srcRect b="34564"/>
          <a:stretch/>
        </p:blipFill>
        <p:spPr>
          <a:xfrm>
            <a:off x="6023992" y="2924944"/>
            <a:ext cx="4850928" cy="4487620"/>
          </a:xfrm>
          <a:prstGeom prst="roundRect">
            <a:avLst>
              <a:gd name="adj" fmla="val 3378"/>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47559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a:lstStyle/>
          <a:p>
            <a:r>
              <a:rPr lang="en-US" dirty="0"/>
              <a:t>How we make learning stick </a:t>
            </a: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endParaRPr lang="en-US" dirty="0"/>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CB653-43CD-5E45-80A3-0B2B306C73C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4" name="TextBox 3">
            <a:extLst>
              <a:ext uri="{FF2B5EF4-FFF2-40B4-BE49-F238E27FC236}">
                <a16:creationId xmlns:a16="http://schemas.microsoft.com/office/drawing/2014/main" id="{EA3E8739-0EDB-B444-A351-73F5CD537FEA}"/>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and spelling</a:t>
            </a:r>
          </a:p>
        </p:txBody>
      </p:sp>
    </p:spTree>
    <p:extLst>
      <p:ext uri="{BB962C8B-B14F-4D97-AF65-F5344CB8AC3E}">
        <p14:creationId xmlns:p14="http://schemas.microsoft.com/office/powerpoint/2010/main" val="370824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1F0471-4A55-3846-B0BD-83140E2B4CB8}"/>
              </a:ext>
            </a:extLst>
          </p:cNvPr>
          <p:cNvPicPr>
            <a:picLocks noChangeAspect="1"/>
          </p:cNvPicPr>
          <p:nvPr/>
        </p:nvPicPr>
        <p:blipFill>
          <a:blip r:embed="rId3"/>
          <a:stretch>
            <a:fillRect/>
          </a:stretch>
        </p:blipFill>
        <p:spPr>
          <a:xfrm>
            <a:off x="2494137" y="1782133"/>
            <a:ext cx="3106041" cy="4444216"/>
          </a:xfrm>
          <a:prstGeom prst="rect">
            <a:avLst/>
          </a:prstGeom>
          <a:effectLst>
            <a:glow rad="127000">
              <a:schemeClr val="tx1">
                <a:alpha val="8000"/>
              </a:schemeClr>
            </a:glow>
          </a:effectLst>
        </p:spPr>
      </p:pic>
      <p:pic>
        <p:nvPicPr>
          <p:cNvPr id="6" name="Picture 5">
            <a:extLst>
              <a:ext uri="{FF2B5EF4-FFF2-40B4-BE49-F238E27FC236}">
                <a16:creationId xmlns:a16="http://schemas.microsoft.com/office/drawing/2014/main" id="{806C001C-814A-1848-A7E5-352D2F68FD50}"/>
              </a:ext>
            </a:extLst>
          </p:cNvPr>
          <p:cNvPicPr>
            <a:picLocks noChangeAspect="1"/>
          </p:cNvPicPr>
          <p:nvPr/>
        </p:nvPicPr>
        <p:blipFill>
          <a:blip r:embed="rId4"/>
          <a:stretch>
            <a:fillRect/>
          </a:stretch>
        </p:blipFill>
        <p:spPr>
          <a:xfrm>
            <a:off x="6400891" y="1758400"/>
            <a:ext cx="3118317" cy="4493324"/>
          </a:xfrm>
          <a:prstGeom prst="rect">
            <a:avLst/>
          </a:prstGeom>
          <a:effectLst>
            <a:glow rad="127000">
              <a:schemeClr val="tx1">
                <a:alpha val="8000"/>
              </a:schemeClr>
            </a:glow>
          </a:effectLst>
        </p:spPr>
      </p:pic>
      <p:sp>
        <p:nvSpPr>
          <p:cNvPr id="3" name="Title 2">
            <a:extLst>
              <a:ext uri="{FF2B5EF4-FFF2-40B4-BE49-F238E27FC236}">
                <a16:creationId xmlns:a16="http://schemas.microsoft.com/office/drawing/2014/main" id="{26E2E055-D791-3148-ABD1-64385835A769}"/>
              </a:ext>
            </a:extLst>
          </p:cNvPr>
          <p:cNvSpPr>
            <a:spLocks noGrp="1"/>
          </p:cNvSpPr>
          <p:nvPr>
            <p:ph type="title"/>
          </p:nvPr>
        </p:nvSpPr>
        <p:spPr/>
        <p:txBody>
          <a:bodyPr/>
          <a:lstStyle/>
          <a:p>
            <a:r>
              <a:rPr lang="en-US" dirty="0"/>
              <a:t>Reading and spelling </a:t>
            </a:r>
          </a:p>
        </p:txBody>
      </p:sp>
    </p:spTree>
    <p:extLst>
      <p:ext uri="{BB962C8B-B14F-4D97-AF65-F5344CB8AC3E}">
        <p14:creationId xmlns:p14="http://schemas.microsoft.com/office/powerpoint/2010/main" val="203058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545611C7-E0F5-DA44-85D0-52EBBAE9A918}"/>
              </a:ext>
            </a:extLst>
          </p:cNvPr>
          <p:cNvSpPr/>
          <p:nvPr/>
        </p:nvSpPr>
        <p:spPr>
          <a:xfrm>
            <a:off x="263352" y="1628800"/>
            <a:ext cx="11665296" cy="4968552"/>
          </a:xfrm>
          <a:prstGeom prst="roundRect">
            <a:avLst>
              <a:gd name="adj" fmla="val 4865"/>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A4451E03-CDAF-FD45-B0F4-36BD87D44AD0}"/>
              </a:ext>
            </a:extLst>
          </p:cNvPr>
          <p:cNvSpPr>
            <a:spLocks noGrp="1"/>
          </p:cNvSpPr>
          <p:nvPr>
            <p:ph type="body" sz="quarter" idx="10"/>
          </p:nvPr>
        </p:nvSpPr>
        <p:spPr>
          <a:xfrm>
            <a:off x="479376" y="2204864"/>
            <a:ext cx="5256584" cy="4392488"/>
          </a:xfrm>
        </p:spPr>
        <p:txBody>
          <a:bodyPr/>
          <a:lstStyle/>
          <a:p>
            <a:pPr marL="0" indent="0" algn="ctr">
              <a:buNone/>
            </a:pPr>
            <a:r>
              <a:rPr lang="en-US" sz="8000" u="sng" dirty="0">
                <a:solidFill>
                  <a:schemeClr val="accent2"/>
                </a:solidFill>
                <a:latin typeface="+mj-lt"/>
                <a:ea typeface="Sassoon Infant Rg" panose="02000503030000020003" pitchFamily="2" charset="0"/>
              </a:rPr>
              <a:t>sh</a:t>
            </a:r>
            <a:r>
              <a:rPr lang="en-US" sz="8000" dirty="0">
                <a:solidFill>
                  <a:schemeClr val="tx1"/>
                </a:solidFill>
                <a:latin typeface="+mj-lt"/>
                <a:ea typeface="Sassoon Infant Rg" panose="02000503030000020003" pitchFamily="2" charset="0"/>
              </a:rPr>
              <a:t>ell</a:t>
            </a:r>
          </a:p>
          <a:p>
            <a:pPr marL="0" indent="0" algn="ctr">
              <a:buNone/>
            </a:pPr>
            <a:r>
              <a:rPr lang="en-US" sz="8000" u="sng" dirty="0">
                <a:solidFill>
                  <a:schemeClr val="accent2"/>
                </a:solidFill>
                <a:latin typeface="+mj-lt"/>
                <a:ea typeface="Sassoon Infant Rg" panose="02000503030000020003" pitchFamily="2" charset="0"/>
              </a:rPr>
              <a:t>ch</a:t>
            </a:r>
            <a:r>
              <a:rPr lang="en-US" sz="8000" dirty="0">
                <a:solidFill>
                  <a:schemeClr val="tx1"/>
                </a:solidFill>
                <a:latin typeface="+mj-lt"/>
                <a:ea typeface="Sassoon Infant Rg" panose="02000503030000020003" pitchFamily="2" charset="0"/>
              </a:rPr>
              <a:t>ef</a:t>
            </a:r>
          </a:p>
          <a:p>
            <a:pPr marL="0" indent="0" algn="ctr">
              <a:buNone/>
            </a:pPr>
            <a:r>
              <a:rPr lang="en-US" sz="8000" dirty="0">
                <a:solidFill>
                  <a:schemeClr val="tx1"/>
                </a:solidFill>
                <a:latin typeface="+mj-lt"/>
                <a:ea typeface="Sassoon Infant Rg" panose="02000503030000020003" pitchFamily="2" charset="0"/>
              </a:rPr>
              <a:t>spe</a:t>
            </a:r>
            <a:r>
              <a:rPr lang="en-US" sz="8000" u="sng" dirty="0">
                <a:solidFill>
                  <a:schemeClr val="accent2"/>
                </a:solidFill>
                <a:latin typeface="+mj-lt"/>
                <a:ea typeface="Sassoon Infant Rg" panose="02000503030000020003" pitchFamily="2" charset="0"/>
              </a:rPr>
              <a:t>ci</a:t>
            </a:r>
            <a:r>
              <a:rPr lang="en-US" sz="8000" dirty="0">
                <a:solidFill>
                  <a:schemeClr val="tx1"/>
                </a:solidFill>
                <a:latin typeface="+mj-lt"/>
                <a:ea typeface="Sassoon Infant Rg" panose="02000503030000020003" pitchFamily="2" charset="0"/>
              </a:rPr>
              <a:t>al</a:t>
            </a:r>
            <a:endParaRPr lang="en-US" sz="9600" dirty="0">
              <a:solidFill>
                <a:schemeClr val="tx1"/>
              </a:solidFill>
              <a:latin typeface="+mj-lt"/>
              <a:ea typeface="Sassoon Infant Rg" panose="02000503030000020003" pitchFamily="2" charset="0"/>
            </a:endParaRPr>
          </a:p>
        </p:txBody>
      </p:sp>
      <p:sp>
        <p:nvSpPr>
          <p:cNvPr id="3" name="Title 2">
            <a:extLst>
              <a:ext uri="{FF2B5EF4-FFF2-40B4-BE49-F238E27FC236}">
                <a16:creationId xmlns:a16="http://schemas.microsoft.com/office/drawing/2014/main" id="{A089F851-6352-7342-953E-DB04AE7679B1}"/>
              </a:ext>
            </a:extLst>
          </p:cNvPr>
          <p:cNvSpPr>
            <a:spLocks noGrp="1"/>
          </p:cNvSpPr>
          <p:nvPr>
            <p:ph type="title"/>
          </p:nvPr>
        </p:nvSpPr>
        <p:spPr>
          <a:xfrm>
            <a:off x="479376" y="332656"/>
            <a:ext cx="9793088" cy="1152128"/>
          </a:xfrm>
        </p:spPr>
        <p:txBody>
          <a:bodyPr/>
          <a:lstStyle/>
          <a:p>
            <a:r>
              <a:rPr lang="en-US" dirty="0"/>
              <a:t>And all the different ways to write </a:t>
            </a:r>
            <a:br>
              <a:rPr lang="en-US" dirty="0"/>
            </a:br>
            <a:r>
              <a:rPr lang="en-US" dirty="0"/>
              <a:t>the phoneme </a:t>
            </a:r>
            <a:r>
              <a:rPr lang="en-US" dirty="0" err="1"/>
              <a:t>sh</a:t>
            </a:r>
            <a:r>
              <a:rPr lang="en-US" dirty="0"/>
              <a:t>:</a:t>
            </a:r>
          </a:p>
        </p:txBody>
      </p:sp>
      <p:sp>
        <p:nvSpPr>
          <p:cNvPr id="4" name="Text Placeholder 3">
            <a:extLst>
              <a:ext uri="{FF2B5EF4-FFF2-40B4-BE49-F238E27FC236}">
                <a16:creationId xmlns:a16="http://schemas.microsoft.com/office/drawing/2014/main" id="{7FC492CE-899C-294C-9F0C-49E8A7FC09DD}"/>
              </a:ext>
            </a:extLst>
          </p:cNvPr>
          <p:cNvSpPr>
            <a:spLocks noGrp="1"/>
          </p:cNvSpPr>
          <p:nvPr>
            <p:ph type="body" sz="quarter" idx="11"/>
          </p:nvPr>
        </p:nvSpPr>
        <p:spPr>
          <a:xfrm>
            <a:off x="6240016" y="2204864"/>
            <a:ext cx="5256584" cy="4392488"/>
          </a:xfrm>
        </p:spPr>
        <p:txBody>
          <a:bodyPr/>
          <a:lstStyle/>
          <a:p>
            <a:pPr marL="0" indent="0" algn="ctr">
              <a:buNone/>
            </a:pPr>
            <a:r>
              <a:rPr lang="en-US" sz="8000" dirty="0">
                <a:solidFill>
                  <a:schemeClr val="tx1"/>
                </a:solidFill>
                <a:latin typeface="+mj-lt"/>
                <a:ea typeface="Sassoon Infant Rg" panose="02000503030000020003" pitchFamily="2" charset="0"/>
              </a:rPr>
              <a:t>cap</a:t>
            </a:r>
            <a:r>
              <a:rPr lang="en-US" sz="8000" u="sng" dirty="0">
                <a:solidFill>
                  <a:schemeClr val="accent2"/>
                </a:solidFill>
                <a:latin typeface="+mj-lt"/>
                <a:ea typeface="Sassoon Infant Rg" panose="02000503030000020003" pitchFamily="2" charset="0"/>
              </a:rPr>
              <a:t>ti</a:t>
            </a:r>
            <a:r>
              <a:rPr lang="en-US" sz="8000" dirty="0">
                <a:solidFill>
                  <a:schemeClr val="tx1"/>
                </a:solidFill>
                <a:latin typeface="+mj-lt"/>
                <a:ea typeface="Sassoon Infant Rg" panose="02000503030000020003" pitchFamily="2" charset="0"/>
              </a:rPr>
              <a:t>on</a:t>
            </a:r>
          </a:p>
          <a:p>
            <a:pPr marL="0" indent="0" algn="ctr">
              <a:buNone/>
            </a:pPr>
            <a:r>
              <a:rPr lang="en-US" sz="8000" dirty="0">
                <a:solidFill>
                  <a:schemeClr val="tx1"/>
                </a:solidFill>
                <a:latin typeface="+mj-lt"/>
                <a:ea typeface="Sassoon Infant Rg" panose="02000503030000020003" pitchFamily="2" charset="0"/>
              </a:rPr>
              <a:t>man</a:t>
            </a:r>
            <a:r>
              <a:rPr lang="en-US" sz="8000" u="sng" dirty="0">
                <a:solidFill>
                  <a:schemeClr val="accent2"/>
                </a:solidFill>
                <a:latin typeface="+mj-lt"/>
                <a:ea typeface="Sassoon Infant Rg" panose="02000503030000020003" pitchFamily="2" charset="0"/>
              </a:rPr>
              <a:t>si</a:t>
            </a:r>
            <a:r>
              <a:rPr lang="en-US" sz="8000" dirty="0">
                <a:solidFill>
                  <a:schemeClr val="tx1"/>
                </a:solidFill>
                <a:latin typeface="+mj-lt"/>
                <a:ea typeface="Sassoon Infant Rg" panose="02000503030000020003" pitchFamily="2" charset="0"/>
              </a:rPr>
              <a:t>on</a:t>
            </a:r>
          </a:p>
          <a:p>
            <a:pPr marL="0" indent="0" algn="ctr">
              <a:buNone/>
            </a:pPr>
            <a:r>
              <a:rPr lang="en-US" sz="8000" dirty="0">
                <a:solidFill>
                  <a:schemeClr val="tx1"/>
                </a:solidFill>
                <a:latin typeface="+mj-lt"/>
                <a:ea typeface="Sassoon Infant Rg" panose="02000503030000020003" pitchFamily="2" charset="0"/>
              </a:rPr>
              <a:t>pa</a:t>
            </a:r>
            <a:r>
              <a:rPr lang="en-US" sz="8000" u="sng" dirty="0">
                <a:solidFill>
                  <a:schemeClr val="accent2"/>
                </a:solidFill>
                <a:latin typeface="+mj-lt"/>
                <a:ea typeface="Sassoon Infant Rg" panose="02000503030000020003" pitchFamily="2" charset="0"/>
              </a:rPr>
              <a:t>ssi</a:t>
            </a:r>
            <a:r>
              <a:rPr lang="en-US" sz="8000" dirty="0">
                <a:solidFill>
                  <a:schemeClr val="tx1"/>
                </a:solidFill>
                <a:latin typeface="+mj-lt"/>
                <a:ea typeface="Sassoon Infant Rg" panose="02000503030000020003" pitchFamily="2" charset="0"/>
              </a:rPr>
              <a:t>on</a:t>
            </a:r>
          </a:p>
        </p:txBody>
      </p:sp>
    </p:spTree>
    <p:extLst>
      <p:ext uri="{BB962C8B-B14F-4D97-AF65-F5344CB8AC3E}">
        <p14:creationId xmlns:p14="http://schemas.microsoft.com/office/powerpoint/2010/main" val="332229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prstGeom prst="rect">
            <a:avLst/>
          </a:prstGeom>
        </p:spPr>
        <p:txBody>
          <a:bodyPr/>
          <a:lstStyle/>
          <a:p>
            <a:r>
              <a:rPr lang="en-US" dirty="0"/>
              <a:t>Tricky words </a:t>
            </a:r>
          </a:p>
        </p:txBody>
      </p:sp>
      <p:pic>
        <p:nvPicPr>
          <p:cNvPr id="5" name="3C1KTDag0ZA"/>
          <p:cNvPicPr>
            <a:picLocks noRot="1" noChangeAspect="1"/>
          </p:cNvPicPr>
          <p:nvPr>
            <a:videoFile r:link="rId1"/>
          </p:nvPr>
        </p:nvPicPr>
        <p:blipFill>
          <a:blip r:embed="rId4">
            <a:extLst>
              <a:ext uri="{28A0092B-C50C-407E-A947-70E740481C1C}">
                <a14:useLocalDpi xmlns:a14="http://schemas.microsoft.com/office/drawing/2010/main" val="0"/>
              </a:ext>
            </a:extLst>
          </a:blip>
          <a:stretch>
            <a:fillRect/>
          </a:stretch>
        </p:blipFill>
        <p:spPr>
          <a:xfrm>
            <a:off x="2207568" y="1921886"/>
            <a:ext cx="7614592" cy="4129084"/>
          </a:xfrm>
          <a:prstGeom prst="rect">
            <a:avLst/>
          </a:prstGeom>
          <a:noFill/>
          <a:ln>
            <a:noFill/>
          </a:ln>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a:lstStyle/>
          <a:p>
            <a:r>
              <a:rPr lang="en-US" sz="3200" dirty="0">
                <a:solidFill>
                  <a:schemeClr val="tx1"/>
                </a:solidFill>
              </a:rPr>
              <a:t>Say the word.</a:t>
            </a:r>
          </a:p>
          <a:p>
            <a:r>
              <a:rPr lang="en-US" sz="3200" dirty="0">
                <a:solidFill>
                  <a:schemeClr val="tx1"/>
                </a:solidFill>
              </a:rPr>
              <a:t>Segment the sounds.</a:t>
            </a:r>
          </a:p>
          <a:p>
            <a:r>
              <a:rPr lang="en-US" sz="3200" dirty="0">
                <a:solidFill>
                  <a:schemeClr val="tx1"/>
                </a:solidFill>
              </a:rPr>
              <a:t>Count the sounds.</a:t>
            </a:r>
          </a:p>
          <a:p>
            <a:r>
              <a:rPr lang="en-US" sz="3200" dirty="0">
                <a:solidFill>
                  <a:schemeClr val="tx1"/>
                </a:solidFill>
              </a:rPr>
              <a:t>Write them down.</a:t>
            </a: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a:lstStyle/>
          <a:p>
            <a:r>
              <a:rPr lang="en-US" dirty="0"/>
              <a:t>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gd name="adj" fmla="val 3608"/>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2556242"/>
            <a:ext cx="5616624" cy="3393038"/>
          </a:xfrm>
        </p:spPr>
        <p:txBody>
          <a:bodyPr/>
          <a:lstStyle/>
          <a:p>
            <a:pPr marL="0" indent="0">
              <a:buNone/>
            </a:pPr>
            <a:r>
              <a:rPr lang="en-GB" b="1" dirty="0">
                <a:solidFill>
                  <a:schemeClr val="tx2"/>
                </a:solidFill>
              </a:rPr>
              <a:t>Reading practice sessions are: </a:t>
            </a:r>
          </a:p>
          <a:p>
            <a:r>
              <a:rPr lang="en-GB" dirty="0">
                <a:solidFill>
                  <a:schemeClr val="tx1"/>
                </a:solidFill>
              </a:rPr>
              <a:t>timetabled three times a week </a:t>
            </a:r>
          </a:p>
          <a:p>
            <a:r>
              <a:rPr lang="en-GB" dirty="0">
                <a:solidFill>
                  <a:schemeClr val="tx1"/>
                </a:solidFill>
              </a:rPr>
              <a:t>taught by a trained teacher/teaching assistant</a:t>
            </a:r>
          </a:p>
          <a:p>
            <a:r>
              <a:rPr lang="en-GB" dirty="0">
                <a:solidFill>
                  <a:schemeClr val="tx1"/>
                </a:solidFill>
              </a:rPr>
              <a:t>taught in small groups.</a:t>
            </a:r>
            <a:endParaRPr lang="en-US" dirty="0">
              <a:solidFill>
                <a:schemeClr val="tx1"/>
              </a:solidFill>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a:lstStyle/>
          <a:p>
            <a:r>
              <a:rPr lang="en-US" dirty="0"/>
              <a:t>How do we teach reading in books?</a:t>
            </a: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dirty="0"/>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8064896" cy="1152128"/>
          </a:xfrm>
        </p:spPr>
        <p:txBody>
          <a:bodyPr/>
          <a:lstStyle/>
          <a:p>
            <a:r>
              <a:rPr lang="en-US" dirty="0"/>
              <a:t>We use assessment to match your child the right level of book</a:t>
            </a: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984" y="1968267"/>
            <a:ext cx="5760639" cy="3909005"/>
          </a:xfrm>
          <a:prstGeom prst="roundRect">
            <a:avLst>
              <a:gd name="adj" fmla="val 4317"/>
            </a:avLst>
          </a:prstGeom>
        </p:spPr>
      </p:pic>
      <p:sp>
        <p:nvSpPr>
          <p:cNvPr id="2" name="Text Placeholder 1">
            <a:extLst>
              <a:ext uri="{FF2B5EF4-FFF2-40B4-BE49-F238E27FC236}">
                <a16:creationId xmlns:a16="http://schemas.microsoft.com/office/drawing/2014/main" id="{7C31C409-33E5-0C4B-8076-B55700B80BF1}"/>
              </a:ext>
            </a:extLst>
          </p:cNvPr>
          <p:cNvSpPr>
            <a:spLocks noGrp="1"/>
          </p:cNvSpPr>
          <p:nvPr>
            <p:ph type="body" sz="quarter" idx="10"/>
          </p:nvPr>
        </p:nvSpPr>
        <p:spPr>
          <a:xfrm>
            <a:off x="479376" y="1916832"/>
            <a:ext cx="5328592" cy="4392488"/>
          </a:xfrm>
        </p:spPr>
        <p:txBody>
          <a:bodyPr/>
          <a:lstStyle/>
          <a:p>
            <a:pPr marL="0" indent="0">
              <a:buNone/>
            </a:pPr>
            <a:r>
              <a:rPr lang="en-US" sz="2400" b="1" dirty="0">
                <a:solidFill>
                  <a:schemeClr val="accent2"/>
                </a:solidFill>
              </a:rPr>
              <a:t>This means that your child should: </a:t>
            </a:r>
          </a:p>
          <a:p>
            <a:r>
              <a:rPr lang="en-US" sz="2400" dirty="0">
                <a:solidFill>
                  <a:schemeClr val="tx1">
                    <a:lumMod val="85000"/>
                    <a:lumOff val="15000"/>
                  </a:schemeClr>
                </a:solidFill>
              </a:rPr>
              <a:t>Know all the sounds and tricky words in their phonics book well</a:t>
            </a:r>
          </a:p>
          <a:p>
            <a:r>
              <a:rPr lang="en-US" sz="2400" dirty="0">
                <a:solidFill>
                  <a:schemeClr val="tx1">
                    <a:lumMod val="85000"/>
                    <a:lumOff val="15000"/>
                  </a:schemeClr>
                </a:solidFill>
              </a:rPr>
              <a:t>Read many of the words by silent blending (in their head) – their reading will be automatic</a:t>
            </a:r>
          </a:p>
          <a:p>
            <a:r>
              <a:rPr lang="en-US" sz="2400" dirty="0">
                <a:solidFill>
                  <a:schemeClr val="tx1">
                    <a:lumMod val="85000"/>
                    <a:lumOff val="15000"/>
                  </a:schemeClr>
                </a:solidFill>
              </a:rPr>
              <a:t>Only need to stop and sound out about 5% of the words by the time they bring the book home – but they should be able to do this on their own.</a:t>
            </a:r>
          </a:p>
          <a:p>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3" name="Title 2">
            <a:extLst>
              <a:ext uri="{FF2B5EF4-FFF2-40B4-BE49-F238E27FC236}">
                <a16:creationId xmlns:a16="http://schemas.microsoft.com/office/drawing/2014/main" id="{5D77FC48-7961-9849-B44F-999E708DB610}"/>
              </a:ext>
            </a:extLst>
          </p:cNvPr>
          <p:cNvSpPr>
            <a:spLocks noGrp="1"/>
          </p:cNvSpPr>
          <p:nvPr>
            <p:ph type="title"/>
          </p:nvPr>
        </p:nvSpPr>
        <p:spPr/>
        <p:txBody>
          <a:bodyPr vert="horz" lIns="91440" tIns="45720" rIns="91440" bIns="45720" rtlCol="0" anchor="ctr">
            <a:normAutofit/>
          </a:bodyPr>
          <a:lstStyle/>
          <a:p>
            <a:pPr eaLnBrk="1" hangingPunct="1"/>
            <a:r>
              <a:rPr lang="en-US" sz="3600" dirty="0"/>
              <a:t>Reading a book at the right level</a:t>
            </a:r>
          </a:p>
        </p:txBody>
      </p:sp>
    </p:spTree>
    <p:extLst>
      <p:ext uri="{BB962C8B-B14F-4D97-AF65-F5344CB8AC3E}">
        <p14:creationId xmlns:p14="http://schemas.microsoft.com/office/powerpoint/2010/main" val="199997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ED8210-885A-174D-BE35-D51386DEE975}"/>
              </a:ext>
            </a:extLst>
          </p:cNvPr>
          <p:cNvSpPr>
            <a:spLocks noGrp="1"/>
          </p:cNvSpPr>
          <p:nvPr>
            <p:ph type="body" sz="quarter" idx="10"/>
          </p:nvPr>
        </p:nvSpPr>
        <p:spPr>
          <a:xfrm>
            <a:off x="479376" y="2039943"/>
            <a:ext cx="6336704" cy="4392488"/>
          </a:xfrm>
        </p:spPr>
        <p:txBody>
          <a:bodyPr lIns="91440" tIns="45720" rIns="91440" bIns="45720" anchor="t"/>
          <a:lstStyle/>
          <a:p>
            <a:pPr marL="0" indent="0">
              <a:buNone/>
            </a:pPr>
            <a:r>
              <a:rPr lang="en-US" sz="2400" b="1" dirty="0">
                <a:solidFill>
                  <a:schemeClr val="accent2"/>
                </a:solidFill>
                <a:latin typeface="Calibri"/>
                <a:cs typeface="Calibri"/>
              </a:rPr>
              <a:t>Reading a book and chatting </a:t>
            </a:r>
            <a:r>
              <a:rPr lang="en-US" sz="2400" b="1" dirty="0" smtClean="0">
                <a:solidFill>
                  <a:schemeClr val="accent2"/>
                </a:solidFill>
                <a:latin typeface="Calibri"/>
                <a:cs typeface="Calibri"/>
              </a:rPr>
              <a:t>has </a:t>
            </a:r>
            <a:r>
              <a:rPr lang="en-US" sz="2400" b="1" dirty="0">
                <a:solidFill>
                  <a:schemeClr val="accent2"/>
                </a:solidFill>
                <a:latin typeface="Calibri"/>
                <a:cs typeface="Calibri"/>
              </a:rPr>
              <a:t>a positive impact a year later </a:t>
            </a:r>
            <a:r>
              <a:rPr lang="en-US" sz="2400" b="1" dirty="0" smtClean="0">
                <a:solidFill>
                  <a:schemeClr val="accent2"/>
                </a:solidFill>
                <a:latin typeface="Calibri"/>
                <a:cs typeface="Calibri"/>
              </a:rPr>
              <a:t>on a child’s </a:t>
            </a:r>
            <a:r>
              <a:rPr lang="en-US" sz="2400" b="1" dirty="0">
                <a:solidFill>
                  <a:schemeClr val="accent2"/>
                </a:solidFill>
                <a:latin typeface="Calibri"/>
                <a:cs typeface="Calibri"/>
              </a:rPr>
              <a:t>ability to…</a:t>
            </a:r>
          </a:p>
          <a:p>
            <a:r>
              <a:rPr lang="en-US" sz="2400" dirty="0">
                <a:solidFill>
                  <a:schemeClr val="tx1">
                    <a:lumMod val="95000"/>
                    <a:lumOff val="5000"/>
                  </a:schemeClr>
                </a:solidFill>
                <a:latin typeface="Calibri"/>
                <a:cs typeface="Calibri"/>
              </a:rPr>
              <a:t>understand words and sentences</a:t>
            </a:r>
          </a:p>
          <a:p>
            <a:r>
              <a:rPr lang="en-US" sz="2400" dirty="0">
                <a:solidFill>
                  <a:schemeClr val="tx1">
                    <a:lumMod val="95000"/>
                    <a:lumOff val="5000"/>
                  </a:schemeClr>
                </a:solidFill>
                <a:latin typeface="Calibri"/>
                <a:cs typeface="Calibri"/>
              </a:rPr>
              <a:t>use a wide range of vocabulary </a:t>
            </a: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r>
              <a:rPr lang="en-US" sz="2400" dirty="0">
                <a:solidFill>
                  <a:schemeClr val="tx1">
                    <a:lumMod val="95000"/>
                    <a:lumOff val="5000"/>
                  </a:schemeClr>
                </a:solidFill>
                <a:latin typeface="Calibri"/>
                <a:cs typeface="Calibri"/>
              </a:rPr>
              <a:t>develop listening comprehension skills.</a:t>
            </a: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endParaRPr lang="en-US" sz="2400" dirty="0">
              <a:solidFill>
                <a:schemeClr val="tx1">
                  <a:lumMod val="95000"/>
                  <a:lumOff val="5000"/>
                </a:schemeClr>
              </a:solidFill>
            </a:endParaRPr>
          </a:p>
        </p:txBody>
      </p:sp>
      <p:sp>
        <p:nvSpPr>
          <p:cNvPr id="3" name="Title 2">
            <a:extLst>
              <a:ext uri="{FF2B5EF4-FFF2-40B4-BE49-F238E27FC236}">
                <a16:creationId xmlns:a16="http://schemas.microsoft.com/office/drawing/2014/main" id="{121341B6-FC05-0C46-9C0D-7547DDDC163E}"/>
              </a:ext>
            </a:extLst>
          </p:cNvPr>
          <p:cNvSpPr>
            <a:spLocks noGrp="1"/>
          </p:cNvSpPr>
          <p:nvPr>
            <p:ph type="title"/>
          </p:nvPr>
        </p:nvSpPr>
        <p:spPr>
          <a:xfrm>
            <a:off x="479376" y="332656"/>
            <a:ext cx="7632848" cy="1152128"/>
          </a:xfrm>
        </p:spPr>
        <p:txBody>
          <a:bodyPr/>
          <a:lstStyle/>
          <a:p>
            <a:r>
              <a:rPr lang="en-US" dirty="0"/>
              <a:t>The most important thing you can do is read with your child</a:t>
            </a:r>
          </a:p>
        </p:txBody>
      </p:sp>
      <p:sp>
        <p:nvSpPr>
          <p:cNvPr id="4" name="TextBox 3">
            <a:extLst>
              <a:ext uri="{FF2B5EF4-FFF2-40B4-BE49-F238E27FC236}">
                <a16:creationId xmlns:a16="http://schemas.microsoft.com/office/drawing/2014/main" id="{E0FE7C68-BDBB-E140-8D8B-B0BB4B7FFB6D}"/>
              </a:ext>
            </a:extLst>
          </p:cNvPr>
          <p:cNvSpPr txBox="1"/>
          <p:nvPr/>
        </p:nvSpPr>
        <p:spPr>
          <a:xfrm>
            <a:off x="479376" y="6124654"/>
            <a:ext cx="9770110" cy="307777"/>
          </a:xfrm>
          <a:prstGeom prst="rect">
            <a:avLst/>
          </a:prstGeom>
          <a:noFill/>
        </p:spPr>
        <p:txBody>
          <a:bodyPr wrap="none" rtlCol="0">
            <a:spAutoFit/>
          </a:bodyPr>
          <a:lstStyle/>
          <a:p>
            <a:r>
              <a:rPr lang="en-US" sz="1400" i="1" dirty="0">
                <a:solidFill>
                  <a:schemeClr val="tx1">
                    <a:lumMod val="65000"/>
                    <a:lumOff val="35000"/>
                  </a:schemeClr>
                </a:solidFill>
                <a:latin typeface="Calibri"/>
                <a:cs typeface="Calibri"/>
              </a:rPr>
              <a:t>Parental involvement in the development of children’s reading skills:  A five-year longitudinal study </a:t>
            </a:r>
            <a:r>
              <a:rPr lang="en-US" sz="1400" dirty="0">
                <a:solidFill>
                  <a:schemeClr val="tx1">
                    <a:lumMod val="65000"/>
                    <a:lumOff val="35000"/>
                  </a:schemeClr>
                </a:solidFill>
                <a:latin typeface="Calibri"/>
                <a:cs typeface="Calibri"/>
              </a:rPr>
              <a:t>(2002) </a:t>
            </a:r>
            <a:r>
              <a:rPr lang="en-US" sz="1400" dirty="0" err="1">
                <a:solidFill>
                  <a:schemeClr val="tx1">
                    <a:lumMod val="65000"/>
                    <a:lumOff val="35000"/>
                  </a:schemeClr>
                </a:solidFill>
                <a:latin typeface="Calibri"/>
                <a:cs typeface="Calibri"/>
              </a:rPr>
              <a:t>Senechal</a:t>
            </a:r>
            <a:r>
              <a:rPr lang="en-US" sz="1400" dirty="0">
                <a:solidFill>
                  <a:schemeClr val="tx1">
                    <a:lumMod val="65000"/>
                    <a:lumOff val="35000"/>
                  </a:schemeClr>
                </a:solidFill>
                <a:latin typeface="Calibri"/>
                <a:cs typeface="Calibri"/>
              </a:rPr>
              <a:t>, M. and </a:t>
            </a:r>
            <a:r>
              <a:rPr lang="en-US" sz="1400" dirty="0" err="1">
                <a:solidFill>
                  <a:schemeClr val="tx1">
                    <a:lumMod val="65000"/>
                    <a:lumOff val="35000"/>
                  </a:schemeClr>
                </a:solidFill>
                <a:latin typeface="Calibri"/>
                <a:cs typeface="Calibri"/>
              </a:rPr>
              <a:t>Lefvre</a:t>
            </a:r>
            <a:r>
              <a:rPr lang="en-US" sz="1400" dirty="0">
                <a:solidFill>
                  <a:schemeClr val="tx1">
                    <a:lumMod val="65000"/>
                    <a:lumOff val="35000"/>
                  </a:schemeClr>
                </a:solidFill>
                <a:latin typeface="Calibri"/>
                <a:cs typeface="Calibri"/>
              </a:rPr>
              <a:t>, J</a:t>
            </a:r>
          </a:p>
        </p:txBody>
      </p:sp>
      <p:pic>
        <p:nvPicPr>
          <p:cNvPr id="7" name="Picture 6">
            <a:extLst>
              <a:ext uri="{FF2B5EF4-FFF2-40B4-BE49-F238E27FC236}">
                <a16:creationId xmlns:a16="http://schemas.microsoft.com/office/drawing/2014/main" id="{7CF1A9DE-555E-D447-B11E-7281FAC2B683}"/>
              </a:ext>
            </a:extLst>
          </p:cNvPr>
          <p:cNvPicPr>
            <a:picLocks noChangeAspect="1"/>
          </p:cNvPicPr>
          <p:nvPr/>
        </p:nvPicPr>
        <p:blipFill rotWithShape="1">
          <a:blip r:embed="rId3">
            <a:extLst>
              <a:ext uri="{28A0092B-C50C-407E-A947-70E740481C1C}">
                <a14:useLocalDpi xmlns:a14="http://schemas.microsoft.com/office/drawing/2010/main"/>
              </a:ext>
            </a:extLst>
          </a:blip>
          <a:srcRect t="-758"/>
          <a:stretch/>
        </p:blipFill>
        <p:spPr>
          <a:xfrm>
            <a:off x="7320136" y="1818287"/>
            <a:ext cx="4392488" cy="3909005"/>
          </a:xfrm>
          <a:prstGeom prst="roundRect">
            <a:avLst>
              <a:gd name="adj" fmla="val 5225"/>
            </a:avLst>
          </a:prstGeom>
        </p:spPr>
      </p:pic>
    </p:spTree>
    <p:extLst>
      <p:ext uri="{BB962C8B-B14F-4D97-AF65-F5344CB8AC3E}">
        <p14:creationId xmlns:p14="http://schemas.microsoft.com/office/powerpoint/2010/main" val="402381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a:lstStyle/>
          <a:p>
            <a:r>
              <a:rPr lang="en-US" dirty="0"/>
              <a:t>Books going home</a:t>
            </a: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544416"/>
            <a:ext cx="5854168" cy="3764903"/>
          </a:xfrm>
        </p:spPr>
        <p:txBody>
          <a:bodyPr/>
          <a:lstStyle/>
          <a:p>
            <a:r>
              <a:rPr lang="en-US" dirty="0">
                <a:solidFill>
                  <a:schemeClr val="tx1">
                    <a:lumMod val="95000"/>
                    <a:lumOff val="5000"/>
                  </a:schemeClr>
                </a:solidFill>
              </a:rPr>
              <a:t>Your child should be able to read their book without your help.</a:t>
            </a:r>
          </a:p>
          <a:p>
            <a:r>
              <a:rPr lang="en-US" dirty="0">
                <a:solidFill>
                  <a:schemeClr val="tx1">
                    <a:lumMod val="95000"/>
                    <a:lumOff val="5000"/>
                  </a:schemeClr>
                </a:solidFill>
              </a:rPr>
              <a:t>If they can’t read a word read it to them.</a:t>
            </a:r>
          </a:p>
          <a:p>
            <a:r>
              <a:rPr lang="en-US" dirty="0">
                <a:solidFill>
                  <a:schemeClr val="tx1">
                    <a:lumMod val="95000"/>
                    <a:lumOff val="5000"/>
                  </a:schemeClr>
                </a:solidFill>
              </a:rPr>
              <a:t>Talk about the book and celebrate their success.</a:t>
            </a: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p:txBody>
          <a:bodyPr/>
          <a:lstStyle/>
          <a:p>
            <a:r>
              <a:rPr lang="en-US" dirty="0"/>
              <a:t>Listening to your child read their phonics book</a:t>
            </a: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616728-8230-5A47-9A27-641FF58EB296}"/>
              </a:ext>
            </a:extLst>
          </p:cNvPr>
          <p:cNvSpPr>
            <a:spLocks noGrp="1"/>
          </p:cNvSpPr>
          <p:nvPr>
            <p:ph type="body" sz="quarter" idx="10"/>
          </p:nvPr>
        </p:nvSpPr>
        <p:spPr/>
        <p:txBody>
          <a:bodyPr/>
          <a:lstStyle/>
          <a:p>
            <a:pPr marL="0" indent="0">
              <a:buNone/>
            </a:pPr>
            <a:endParaRPr lang="en-US" dirty="0"/>
          </a:p>
        </p:txBody>
      </p:sp>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a:lstStyle/>
          <a:p>
            <a:r>
              <a:rPr lang="en-US" dirty="0"/>
              <a:t>Supporting your child with phonics</a:t>
            </a:r>
          </a:p>
        </p:txBody>
      </p:sp>
      <p:pic>
        <p:nvPicPr>
          <p:cNvPr id="4" name="Picture 3" descr="Graphical user interface, application, Teams&#10;&#10;Description automatically generated">
            <a:hlinkClick r:id="rId3"/>
            <a:extLst>
              <a:ext uri="{FF2B5EF4-FFF2-40B4-BE49-F238E27FC236}">
                <a16:creationId xmlns:a16="http://schemas.microsoft.com/office/drawing/2014/main" id="{F058F429-3EDB-484B-83B8-106BC37D55F2}"/>
              </a:ext>
            </a:extLst>
          </p:cNvPr>
          <p:cNvPicPr>
            <a:picLocks noChangeAspect="1"/>
          </p:cNvPicPr>
          <p:nvPr/>
        </p:nvPicPr>
        <p:blipFill rotWithShape="1">
          <a:blip r:embed="rId4"/>
          <a:srcRect r="67270"/>
          <a:stretch/>
        </p:blipFill>
        <p:spPr>
          <a:xfrm>
            <a:off x="535496" y="2465288"/>
            <a:ext cx="3616288" cy="3556000"/>
          </a:xfrm>
          <a:prstGeom prst="rect">
            <a:avLst/>
          </a:prstGeom>
        </p:spPr>
      </p:pic>
      <p:pic>
        <p:nvPicPr>
          <p:cNvPr id="6" name="Picture 5" descr="Graphical user interface, application, Teams&#10;&#10;Description automatically generated">
            <a:hlinkClick r:id="rId5"/>
            <a:extLst>
              <a:ext uri="{FF2B5EF4-FFF2-40B4-BE49-F238E27FC236}">
                <a16:creationId xmlns:a16="http://schemas.microsoft.com/office/drawing/2014/main" id="{394F4AD3-9482-EF4B-8255-23B85AB25B25}"/>
              </a:ext>
            </a:extLst>
          </p:cNvPr>
          <p:cNvPicPr>
            <a:picLocks noChangeAspect="1"/>
          </p:cNvPicPr>
          <p:nvPr/>
        </p:nvPicPr>
        <p:blipFill rotWithShape="1">
          <a:blip r:embed="rId4"/>
          <a:srcRect l="33237" t="4087" r="34033" b="-4087"/>
          <a:stretch/>
        </p:blipFill>
        <p:spPr>
          <a:xfrm>
            <a:off x="4207904" y="2609304"/>
            <a:ext cx="3616288" cy="3556000"/>
          </a:xfrm>
          <a:prstGeom prst="rect">
            <a:avLst/>
          </a:prstGeom>
        </p:spPr>
      </p:pic>
      <p:pic>
        <p:nvPicPr>
          <p:cNvPr id="7" name="Picture 6" descr="Graphical user interface, application, Teams&#10;&#10;Description automatically generated">
            <a:hlinkClick r:id="rId6"/>
            <a:extLst>
              <a:ext uri="{FF2B5EF4-FFF2-40B4-BE49-F238E27FC236}">
                <a16:creationId xmlns:a16="http://schemas.microsoft.com/office/drawing/2014/main" id="{78A0AB10-488A-FF41-A046-589084451A8B}"/>
              </a:ext>
            </a:extLst>
          </p:cNvPr>
          <p:cNvPicPr>
            <a:picLocks noChangeAspect="1"/>
          </p:cNvPicPr>
          <p:nvPr/>
        </p:nvPicPr>
        <p:blipFill rotWithShape="1">
          <a:blip r:embed="rId4"/>
          <a:srcRect l="66298"/>
          <a:stretch/>
        </p:blipFill>
        <p:spPr>
          <a:xfrm>
            <a:off x="7824192" y="2465288"/>
            <a:ext cx="3723723" cy="3556000"/>
          </a:xfrm>
          <a:prstGeom prst="rect">
            <a:avLst/>
          </a:prstGeom>
        </p:spPr>
      </p:pic>
    </p:spTree>
    <p:extLst>
      <p:ext uri="{BB962C8B-B14F-4D97-AF65-F5344CB8AC3E}">
        <p14:creationId xmlns:p14="http://schemas.microsoft.com/office/powerpoint/2010/main" val="14085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1" y="1929002"/>
            <a:ext cx="4359498" cy="3909005"/>
          </a:xfrm>
          <a:prstGeom prst="roundRect">
            <a:avLst>
              <a:gd name="adj" fmla="val 3700"/>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a:lstStyle/>
          <a:p>
            <a:pPr marL="0" indent="0">
              <a:buNone/>
            </a:pPr>
            <a:r>
              <a:rPr lang="en-US" b="1" dirty="0">
                <a:solidFill>
                  <a:schemeClr val="accent2"/>
                </a:solidFill>
              </a:rPr>
              <a:t>The shared book is for YOU to read:</a:t>
            </a:r>
          </a:p>
          <a:p>
            <a:pPr>
              <a:spcBef>
                <a:spcPts val="600"/>
              </a:spcBef>
            </a:pPr>
            <a:r>
              <a:rPr lang="en-US" sz="2400" dirty="0">
                <a:solidFill>
                  <a:schemeClr val="tx1">
                    <a:lumMod val="95000"/>
                    <a:lumOff val="5000"/>
                  </a:schemeClr>
                </a:solidFill>
              </a:rPr>
              <a:t>Make the story sound as exciting as you can by changing your voice.</a:t>
            </a:r>
          </a:p>
          <a:p>
            <a:pPr>
              <a:spcBef>
                <a:spcPts val="600"/>
              </a:spcBef>
            </a:pPr>
            <a:r>
              <a:rPr lang="en-US" sz="2400" dirty="0">
                <a:solidFill>
                  <a:schemeClr val="tx1">
                    <a:lumMod val="95000"/>
                    <a:lumOff val="5000"/>
                  </a:schemeClr>
                </a:solidFill>
              </a:rPr>
              <a:t>Talk with your child as much as you can:</a:t>
            </a:r>
          </a:p>
          <a:p>
            <a:pPr lvl="1">
              <a:spcBef>
                <a:spcPts val="600"/>
              </a:spcBef>
              <a:buFont typeface="Courier New" panose="02070309020205020404" pitchFamily="49" charset="0"/>
              <a:buChar char="o"/>
            </a:pPr>
            <a:r>
              <a:rPr lang="en-US" dirty="0">
                <a:solidFill>
                  <a:schemeClr val="tx1">
                    <a:lumMod val="95000"/>
                    <a:lumOff val="5000"/>
                  </a:schemeClr>
                </a:solidFill>
              </a:rPr>
              <a:t>Introduce new and exciting language</a:t>
            </a:r>
          </a:p>
          <a:p>
            <a:pPr lvl="1">
              <a:spcBef>
                <a:spcPts val="600"/>
              </a:spcBef>
              <a:buFont typeface="Courier New" panose="02070309020205020404" pitchFamily="49" charset="0"/>
              <a:buChar char="o"/>
            </a:pPr>
            <a:r>
              <a:rPr lang="en-US" dirty="0">
                <a:solidFill>
                  <a:schemeClr val="tx1">
                    <a:lumMod val="95000"/>
                    <a:lumOff val="5000"/>
                  </a:schemeClr>
                </a:solidFill>
              </a:rPr>
              <a:t>Encourage your child to use new vocabulary</a:t>
            </a:r>
          </a:p>
          <a:p>
            <a:pPr lvl="1">
              <a:spcBef>
                <a:spcPts val="600"/>
              </a:spcBef>
              <a:buFont typeface="Courier New" panose="02070309020205020404" pitchFamily="49" charset="0"/>
              <a:buChar char="o"/>
            </a:pPr>
            <a:r>
              <a:rPr lang="en-US" dirty="0">
                <a:solidFill>
                  <a:schemeClr val="tx1">
                    <a:lumMod val="95000"/>
                    <a:lumOff val="5000"/>
                  </a:schemeClr>
                </a:solidFill>
              </a:rPr>
              <a:t>Make up sentences together</a:t>
            </a:r>
          </a:p>
          <a:p>
            <a:pPr lvl="1">
              <a:spcBef>
                <a:spcPts val="600"/>
              </a:spcBef>
              <a:buFont typeface="Courier New" panose="02070309020205020404" pitchFamily="49" charset="0"/>
              <a:buChar char="o"/>
            </a:pPr>
            <a:r>
              <a:rPr lang="en-US" dirty="0">
                <a:solidFill>
                  <a:schemeClr val="tx1">
                    <a:lumMod val="95000"/>
                    <a:lumOff val="5000"/>
                  </a:schemeClr>
                </a:solidFill>
              </a:rPr>
              <a:t>Find different words to use</a:t>
            </a:r>
          </a:p>
          <a:p>
            <a:pPr lvl="1">
              <a:spcBef>
                <a:spcPts val="600"/>
              </a:spcBef>
              <a:buFont typeface="Courier New" panose="02070309020205020404" pitchFamily="49" charset="0"/>
              <a:buChar char="o"/>
            </a:pPr>
            <a:r>
              <a:rPr lang="en-US" dirty="0">
                <a:solidFill>
                  <a:schemeClr val="tx1">
                    <a:lumMod val="95000"/>
                    <a:lumOff val="5000"/>
                  </a:schemeClr>
                </a:solidFill>
              </a:rPr>
              <a:t>Describe things you see.</a:t>
            </a: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a:t>Read to your child</a:t>
            </a:r>
          </a:p>
        </p:txBody>
      </p:sp>
    </p:spTree>
    <p:extLst>
      <p:ext uri="{BB962C8B-B14F-4D97-AF65-F5344CB8AC3E}">
        <p14:creationId xmlns:p14="http://schemas.microsoft.com/office/powerpoint/2010/main" val="341119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7DBB20-2EB0-A44A-886D-D675349D6144}"/>
              </a:ext>
            </a:extLst>
          </p:cNvPr>
          <p:cNvSpPr>
            <a:spLocks noGrp="1"/>
          </p:cNvSpPr>
          <p:nvPr>
            <p:ph type="body" sz="quarter" idx="10"/>
          </p:nvPr>
        </p:nvSpPr>
        <p:spPr/>
        <p:txBody>
          <a:bodyPr/>
          <a:lstStyle/>
          <a:p>
            <a:r>
              <a:rPr lang="en-US" sz="4400" dirty="0"/>
              <a:t>One of the greatest gifts adults can give is to read to children </a:t>
            </a:r>
          </a:p>
          <a:p>
            <a:r>
              <a:rPr lang="en-US" b="0" dirty="0"/>
              <a:t>Carl Sagan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1" y="1929002"/>
            <a:ext cx="4359498" cy="3909005"/>
          </a:xfrm>
          <a:prstGeom prst="roundRect">
            <a:avLst>
              <a:gd name="adj" fmla="val 3700"/>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a:lstStyle/>
          <a:p>
            <a:pPr marL="0" indent="0">
              <a:buNone/>
            </a:pPr>
            <a:endParaRPr lang="en-US" dirty="0">
              <a:solidFill>
                <a:schemeClr val="tx1">
                  <a:lumMod val="95000"/>
                  <a:lumOff val="5000"/>
                </a:schemeClr>
              </a:solidFill>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pPr algn="ctr"/>
            <a:r>
              <a:rPr lang="en-US" dirty="0" smtClean="0"/>
              <a:t>Any Questions?</a:t>
            </a:r>
            <a:endParaRPr lang="en-US" dirty="0"/>
          </a:p>
        </p:txBody>
      </p:sp>
    </p:spTree>
    <p:extLst>
      <p:ext uri="{BB962C8B-B14F-4D97-AF65-F5344CB8AC3E}">
        <p14:creationId xmlns:p14="http://schemas.microsoft.com/office/powerpoint/2010/main" val="61915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977DC1581EF449A9C26F70477327A5" ma:contentTypeVersion="13" ma:contentTypeDescription="Create a new document." ma:contentTypeScope="" ma:versionID="bd71908aa7f3363b38879cbe876e6121">
  <xsd:schema xmlns:xsd="http://www.w3.org/2001/XMLSchema" xmlns:xs="http://www.w3.org/2001/XMLSchema" xmlns:p="http://schemas.microsoft.com/office/2006/metadata/properties" xmlns:ns2="b390c623-81a0-476f-984a-5b2ad478ef4f" xmlns:ns3="6d6ce26d-438a-4f93-8ad7-b70bc8847f7f" targetNamespace="http://schemas.microsoft.com/office/2006/metadata/properties" ma:root="true" ma:fieldsID="db6415f476d927de94aea22a5eb4cea6" ns2:_="" ns3:_="">
    <xsd:import namespace="b390c623-81a0-476f-984a-5b2ad478ef4f"/>
    <xsd:import namespace="6d6ce26d-438a-4f93-8ad7-b70bc8847f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90c623-81a0-476f-984a-5b2ad478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d6ce26d-438a-4f93-8ad7-b70bc8847f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25A118-A614-4A41-B843-FEF7057E296B}">
  <ds:schemaRefs>
    <ds:schemaRef ds:uri="http://schemas.microsoft.com/sharepoint/v3/contenttype/forms"/>
  </ds:schemaRefs>
</ds:datastoreItem>
</file>

<file path=customXml/itemProps2.xml><?xml version="1.0" encoding="utf-8"?>
<ds:datastoreItem xmlns:ds="http://schemas.openxmlformats.org/officeDocument/2006/customXml" ds:itemID="{D0B8E684-7516-47AC-9294-08AAE612A259}">
  <ds:schemaRefs>
    <ds:schemaRef ds:uri="http://schemas.microsoft.com/office/2006/documentManagement/types"/>
    <ds:schemaRef ds:uri="6d6ce26d-438a-4f93-8ad7-b70bc8847f7f"/>
    <ds:schemaRef ds:uri="http://purl.org/dc/terms/"/>
    <ds:schemaRef ds:uri="http://schemas.openxmlformats.org/package/2006/metadata/core-properties"/>
    <ds:schemaRef ds:uri="http://purl.org/dc/dcmitype/"/>
    <ds:schemaRef ds:uri="http://schemas.microsoft.com/office/infopath/2007/PartnerControls"/>
    <ds:schemaRef ds:uri="b390c623-81a0-476f-984a-5b2ad478ef4f"/>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0A21441-236E-4913-9BD5-2514F499D8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90c623-81a0-476f-984a-5b2ad478ef4f"/>
    <ds:schemaRef ds:uri="6d6ce26d-438a-4f93-8ad7-b70bc884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37328</TotalTime>
  <Words>2495</Words>
  <Application>Microsoft Office PowerPoint</Application>
  <PresentationFormat>Widescreen</PresentationFormat>
  <Paragraphs>132</Paragraphs>
  <Slides>27</Slides>
  <Notes>27</Notes>
  <HiddenSlides>0</HiddenSlides>
  <MMClips>2</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27</vt:i4>
      </vt:variant>
    </vt:vector>
  </HeadingPairs>
  <TitlesOfParts>
    <vt:vector size="40" baseType="lpstr">
      <vt:lpstr>Arial</vt:lpstr>
      <vt:lpstr>Calibri</vt:lpstr>
      <vt:lpstr>Calibri Light</vt:lpstr>
      <vt:lpstr>Courier New</vt:lpstr>
      <vt:lpstr>Gotham Narrow Bold</vt:lpstr>
      <vt:lpstr>Open Sans</vt:lpstr>
      <vt:lpstr>Open Sans Light</vt:lpstr>
      <vt:lpstr>Sassoon Infant Rg</vt:lpstr>
      <vt:lpstr>Presentation cover</vt:lpstr>
      <vt:lpstr>Normal body copy page</vt:lpstr>
      <vt:lpstr>Custom Design</vt:lpstr>
      <vt:lpstr>3_Normal body copy page</vt:lpstr>
      <vt:lpstr>4_Normal body copy page</vt:lpstr>
      <vt:lpstr>PowerPoint Presentation</vt:lpstr>
      <vt:lpstr>PowerPoint Presentation</vt:lpstr>
      <vt:lpstr>How many times have you already read today?</vt:lpstr>
      <vt:lpstr>PowerPoint Presentation</vt:lpstr>
      <vt:lpstr>Little Wandle Letters and Sounds Revised</vt:lpstr>
      <vt:lpstr>Phonics is:</vt:lpstr>
      <vt:lpstr>Blending to read words</vt:lpstr>
      <vt:lpstr>Terminology </vt:lpstr>
      <vt:lpstr>Teaching order </vt:lpstr>
      <vt:lpstr>Gradually your child learns the entire alphabetic code:</vt:lpstr>
      <vt:lpstr>How we make learning stick </vt:lpstr>
      <vt:lpstr>PowerPoint Presentation</vt:lpstr>
      <vt:lpstr>Reading and spelling </vt:lpstr>
      <vt:lpstr>And all the different ways to write  the phoneme sh:</vt:lpstr>
      <vt:lpstr>Tricky words </vt:lpstr>
      <vt:lpstr>Spelling</vt:lpstr>
      <vt:lpstr>How do we teach reading in books?</vt:lpstr>
      <vt:lpstr>We use assessment to match your child the right level of book</vt:lpstr>
      <vt:lpstr>Reading a book at the right level</vt:lpstr>
      <vt:lpstr>PowerPoint Presentation</vt:lpstr>
      <vt:lpstr>The most important thing you can do is read with your child</vt:lpstr>
      <vt:lpstr>Books going home</vt:lpstr>
      <vt:lpstr>Listening to your child read their phonics book</vt:lpstr>
      <vt:lpstr>Supporting your child with phonics</vt:lpstr>
      <vt:lpstr>Read to your child</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Natasha Evans</cp:lastModifiedBy>
  <cp:revision>383</cp:revision>
  <cp:lastPrinted>2021-11-08T18:32:12Z</cp:lastPrinted>
  <dcterms:modified xsi:type="dcterms:W3CDTF">2022-11-14T11:54:29Z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ies>
</file>